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58" r:id="rId4"/>
    <p:sldId id="368" r:id="rId5"/>
    <p:sldId id="362" r:id="rId6"/>
    <p:sldId id="369" r:id="rId7"/>
    <p:sldId id="363" r:id="rId8"/>
    <p:sldId id="364" r:id="rId9"/>
    <p:sldId id="361" r:id="rId10"/>
    <p:sldId id="365" r:id="rId11"/>
    <p:sldId id="384" r:id="rId12"/>
    <p:sldId id="371" r:id="rId13"/>
    <p:sldId id="372" r:id="rId14"/>
    <p:sldId id="370" r:id="rId15"/>
    <p:sldId id="366" r:id="rId16"/>
    <p:sldId id="377" r:id="rId17"/>
    <p:sldId id="367" r:id="rId18"/>
    <p:sldId id="376" r:id="rId19"/>
    <p:sldId id="375" r:id="rId20"/>
    <p:sldId id="378" r:id="rId21"/>
    <p:sldId id="379" r:id="rId22"/>
    <p:sldId id="373" r:id="rId23"/>
    <p:sldId id="374" r:id="rId24"/>
    <p:sldId id="380" r:id="rId25"/>
    <p:sldId id="383" r:id="rId26"/>
    <p:sldId id="382" r:id="rId27"/>
    <p:sldId id="385" r:id="rId28"/>
    <p:sldId id="387" r:id="rId29"/>
    <p:sldId id="386" r:id="rId30"/>
    <p:sldId id="389" r:id="rId31"/>
    <p:sldId id="388" r:id="rId32"/>
    <p:sldId id="390" r:id="rId33"/>
    <p:sldId id="393" r:id="rId34"/>
    <p:sldId id="394" r:id="rId35"/>
    <p:sldId id="392" r:id="rId36"/>
    <p:sldId id="395" r:id="rId37"/>
    <p:sldId id="401" r:id="rId38"/>
    <p:sldId id="396" r:id="rId39"/>
    <p:sldId id="398" r:id="rId40"/>
    <p:sldId id="397" r:id="rId41"/>
    <p:sldId id="399" r:id="rId42"/>
    <p:sldId id="402" r:id="rId43"/>
    <p:sldId id="400" r:id="rId44"/>
    <p:sldId id="403" r:id="rId4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1E"/>
    <a:srgbClr val="A32638"/>
    <a:srgbClr val="3333FF"/>
    <a:srgbClr val="FFE8A7"/>
    <a:srgbClr val="D1929B"/>
    <a:srgbClr val="E58F9B"/>
    <a:srgbClr val="131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213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24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86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515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3498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885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241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826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24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6760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54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4AB9A-4D8A-4652-BDB7-2BA77F5345D9}" type="datetimeFigureOut">
              <a:rPr lang="es-ES" smtClean="0"/>
              <a:t>16/07/2019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E9F8A-C24D-4364-977F-0ADB8DBCE8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103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5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6.jpe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tif"/><Relationship Id="rId4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5.tif"/><Relationship Id="rId4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"/><Relationship Id="rId4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"/><Relationship Id="rId5" Type="http://schemas.openxmlformats.org/officeDocument/2006/relationships/image" Target="../media/image32.emf"/><Relationship Id="rId4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"/><Relationship Id="rId5" Type="http://schemas.openxmlformats.org/officeDocument/2006/relationships/image" Target="../media/image32.emf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"/><Relationship Id="rId5" Type="http://schemas.openxmlformats.org/officeDocument/2006/relationships/image" Target="../media/image9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"/><Relationship Id="rId5" Type="http://schemas.openxmlformats.org/officeDocument/2006/relationships/image" Target="../media/image9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7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"/><Relationship Id="rId5" Type="http://schemas.openxmlformats.org/officeDocument/2006/relationships/image" Target="../media/image9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6B0DA5-D17E-4776-B224-45C5CC427599}"/>
              </a:ext>
            </a:extLst>
          </p:cNvPr>
          <p:cNvSpPr txBox="1"/>
          <p:nvPr/>
        </p:nvSpPr>
        <p:spPr>
          <a:xfrm>
            <a:off x="1717563" y="694221"/>
            <a:ext cx="8640669" cy="2043113"/>
          </a:xfrm>
          <a:prstGeom prst="roundRect">
            <a:avLst/>
          </a:prstGeom>
          <a:solidFill>
            <a:srgbClr val="A326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800" b="1" dirty="0" smtClean="0">
                <a:solidFill>
                  <a:srgbClr val="FFC61E"/>
                </a:solidFill>
                <a:latin typeface="+mj-lt"/>
              </a:rPr>
              <a:t>A </a:t>
            </a:r>
            <a:r>
              <a:rPr lang="en-GB" sz="3800" b="1" dirty="0">
                <a:solidFill>
                  <a:srgbClr val="FFC61E"/>
                </a:solidFill>
                <a:latin typeface="+mj-lt"/>
              </a:rPr>
              <a:t>new multichannel </a:t>
            </a:r>
            <a:r>
              <a:rPr lang="en-GB" sz="3800" b="1" dirty="0" err="1">
                <a:solidFill>
                  <a:srgbClr val="FFC61E"/>
                </a:solidFill>
                <a:latin typeface="+mj-lt"/>
              </a:rPr>
              <a:t>radiochromic</a:t>
            </a:r>
            <a:r>
              <a:rPr lang="en-GB" sz="3800" b="1" dirty="0">
                <a:solidFill>
                  <a:srgbClr val="FFC61E"/>
                </a:solidFill>
                <a:latin typeface="+mj-lt"/>
              </a:rPr>
              <a:t> film dosimetry method using Bayesian estimation </a:t>
            </a:r>
            <a:r>
              <a:rPr lang="en-GB" sz="3800" b="1" dirty="0" smtClean="0">
                <a:solidFill>
                  <a:srgbClr val="FFC61E"/>
                </a:solidFill>
                <a:latin typeface="+mj-lt"/>
              </a:rPr>
              <a:t>techniques</a:t>
            </a:r>
            <a:endParaRPr lang="en-GB" sz="3800" b="1" dirty="0">
              <a:solidFill>
                <a:srgbClr val="FFC61E"/>
              </a:solidFill>
              <a:latin typeface="+mj-lt"/>
            </a:endParaRPr>
          </a:p>
        </p:txBody>
      </p:sp>
      <p:pic>
        <p:nvPicPr>
          <p:cNvPr id="1026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49AC5651-6A4F-4743-9C22-C9C41F94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1" y="4898604"/>
            <a:ext cx="164539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6316395" y="5107497"/>
            <a:ext cx="5608319" cy="1231107"/>
            <a:chOff x="2499462" y="4879126"/>
            <a:chExt cx="7034248" cy="123110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661170E-EF2D-47D5-A64A-F22647F99B13}"/>
                </a:ext>
              </a:extLst>
            </p:cNvPr>
            <p:cNvSpPr txBox="1"/>
            <p:nvPr/>
          </p:nvSpPr>
          <p:spPr>
            <a:xfrm flipH="1">
              <a:off x="2499462" y="4879126"/>
              <a:ext cx="7034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 smtClean="0"/>
                <a:t>XXXVII </a:t>
              </a:r>
              <a:r>
                <a:rPr lang="es-ES" sz="2400" b="1" dirty="0"/>
                <a:t>Reunión Bienal de la Real Sociedad Española de </a:t>
              </a:r>
              <a:r>
                <a:rPr lang="es-ES" sz="2400" b="1" dirty="0" smtClean="0"/>
                <a:t>Física</a:t>
              </a:r>
              <a:endParaRPr lang="es-ES" sz="2400" b="1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F279075-599E-401E-8B83-99D6B4F7AC76}"/>
                </a:ext>
              </a:extLst>
            </p:cNvPr>
            <p:cNvSpPr txBox="1"/>
            <p:nvPr/>
          </p:nvSpPr>
          <p:spPr>
            <a:xfrm flipH="1">
              <a:off x="3314330" y="5710123"/>
              <a:ext cx="5404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dirty="0" smtClean="0"/>
                <a:t>Zaragoza, </a:t>
              </a:r>
              <a:r>
                <a:rPr lang="es-ES" sz="2000" dirty="0" err="1" smtClean="0"/>
                <a:t>Spain</a:t>
              </a:r>
              <a:r>
                <a:rPr lang="es-ES" sz="2000" dirty="0" smtClean="0"/>
                <a:t>, </a:t>
              </a:r>
              <a:r>
                <a:rPr lang="es-ES" sz="2000" dirty="0" err="1"/>
                <a:t>J</a:t>
              </a:r>
              <a:r>
                <a:rPr lang="es-ES" sz="2000" dirty="0" err="1" smtClean="0"/>
                <a:t>uly</a:t>
              </a:r>
              <a:r>
                <a:rPr lang="es-ES" sz="2000" dirty="0" smtClean="0"/>
                <a:t> 15th-19th </a:t>
              </a:r>
              <a:r>
                <a:rPr lang="es-ES" sz="2000" dirty="0"/>
                <a:t>2019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61170E-EF2D-47D5-A64A-F22647F99B13}"/>
              </a:ext>
            </a:extLst>
          </p:cNvPr>
          <p:cNvSpPr txBox="1"/>
          <p:nvPr/>
        </p:nvSpPr>
        <p:spPr>
          <a:xfrm flipH="1">
            <a:off x="1944892" y="3073687"/>
            <a:ext cx="841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u="sng" dirty="0"/>
              <a:t>A.D. Dominguez-Muñoz</a:t>
            </a:r>
            <a:r>
              <a:rPr lang="en-GB" sz="2400" baseline="30000" dirty="0"/>
              <a:t>*1</a:t>
            </a:r>
            <a:r>
              <a:rPr lang="en-GB" sz="2400" dirty="0"/>
              <a:t>, </a:t>
            </a:r>
            <a:r>
              <a:rPr lang="es-ES" sz="2400" dirty="0" smtClean="0"/>
              <a:t>H. Miras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, </a:t>
            </a:r>
            <a:r>
              <a:rPr lang="es-ES" sz="2400" dirty="0" smtClean="0"/>
              <a:t>M.I</a:t>
            </a:r>
            <a:r>
              <a:rPr lang="es-ES" sz="2400" dirty="0"/>
              <a:t>. Gallardo</a:t>
            </a:r>
            <a:r>
              <a:rPr lang="en-GB" sz="2400" baseline="30000" dirty="0" smtClean="0"/>
              <a:t>1</a:t>
            </a:r>
            <a:endParaRPr lang="es-ES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661170E-EF2D-47D5-A64A-F22647F99B13}"/>
              </a:ext>
            </a:extLst>
          </p:cNvPr>
          <p:cNvSpPr txBox="1"/>
          <p:nvPr/>
        </p:nvSpPr>
        <p:spPr>
          <a:xfrm flipH="1">
            <a:off x="8976313" y="6356378"/>
            <a:ext cx="316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*e-mail: adominguez18@us.es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326812" y="3862356"/>
            <a:ext cx="5649501" cy="70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baseline="30000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fr-FR" i="1" dirty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Universidad de Sevilla (Seville, Spain)                  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baseline="30000" dirty="0" smtClean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fr-FR" i="1" dirty="0" smtClean="0">
                <a:solidFill>
                  <a:srgbClr val="22222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Hospital Universitario Virgen Macarena (HUVM, Seville)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Grupo 7"/>
          <p:cNvGrpSpPr>
            <a:grpSpLocks noChangeAspect="1"/>
          </p:cNvGrpSpPr>
          <p:nvPr/>
        </p:nvGrpSpPr>
        <p:grpSpPr>
          <a:xfrm>
            <a:off x="2767587" y="4898604"/>
            <a:ext cx="2321581" cy="1440000"/>
            <a:chOff x="1944892" y="3553096"/>
            <a:chExt cx="4827600" cy="2994401"/>
          </a:xfrm>
        </p:grpSpPr>
        <p:pic>
          <p:nvPicPr>
            <p:cNvPr id="7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95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70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3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/>
              <p:cNvSpPr txBox="1"/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cal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9" name="Cuadro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uadroTexto 29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Calibration curve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7990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70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3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/>
              <p:cNvSpPr txBox="1"/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cal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9" name="Cuadro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uadroTexto 29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Calibration curve</a:t>
            </a:r>
            <a:endParaRPr lang="en-GB" sz="2000" b="1" dirty="0"/>
          </a:p>
        </p:txBody>
      </p:sp>
      <p:sp>
        <p:nvSpPr>
          <p:cNvPr id="34" name="Rectángulo 33"/>
          <p:cNvSpPr/>
          <p:nvPr/>
        </p:nvSpPr>
        <p:spPr>
          <a:xfrm>
            <a:off x="9229515" y="954765"/>
            <a:ext cx="2590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</a:t>
            </a:r>
            <a:r>
              <a:rPr lang="en-GB" b="1" dirty="0" smtClean="0"/>
              <a:t>o analytical inverse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>
              <a:solidFill>
                <a:srgbClr val="A326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62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/>
              <p:cNvSpPr txBox="1"/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cal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2" name="Cuadro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70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3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Elipse 9"/>
          <p:cNvSpPr/>
          <p:nvPr/>
        </p:nvSpPr>
        <p:spPr>
          <a:xfrm>
            <a:off x="5316587" y="943649"/>
            <a:ext cx="450000" cy="450000"/>
          </a:xfrm>
          <a:prstGeom prst="ellipse">
            <a:avLst/>
          </a:prstGeom>
          <a:noFill/>
          <a:ln w="28575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7222501" y="929726"/>
            <a:ext cx="450000" cy="450000"/>
          </a:xfrm>
          <a:prstGeom prst="ellipse">
            <a:avLst/>
          </a:prstGeom>
          <a:noFill/>
          <a:ln w="28575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8664764" y="891397"/>
            <a:ext cx="270000" cy="270000"/>
          </a:xfrm>
          <a:prstGeom prst="ellipse">
            <a:avLst/>
          </a:prstGeom>
          <a:noFill/>
          <a:ln w="28575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Calibration curve</a:t>
            </a:r>
            <a:endParaRPr lang="en-GB" sz="2000" b="1" dirty="0"/>
          </a:p>
        </p:txBody>
      </p:sp>
      <p:sp>
        <p:nvSpPr>
          <p:cNvPr id="21" name="Rectángulo 20"/>
          <p:cNvSpPr/>
          <p:nvPr/>
        </p:nvSpPr>
        <p:spPr>
          <a:xfrm>
            <a:off x="9229515" y="954765"/>
            <a:ext cx="2590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</a:t>
            </a:r>
            <a:r>
              <a:rPr lang="en-GB" b="1" dirty="0" smtClean="0"/>
              <a:t>o analytical inverse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>
              <a:solidFill>
                <a:srgbClr val="A326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7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70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3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6"/>
          <a:stretch/>
        </p:blipFill>
        <p:spPr>
          <a:xfrm>
            <a:off x="342251" y="1475212"/>
            <a:ext cx="5090936" cy="4419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/>
              <p:cNvSpPr txBox="1"/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cal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2" name="Cuadro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uadroTexto 22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Calibration curve</a:t>
            </a:r>
            <a:endParaRPr lang="en-GB" sz="2000" b="1" dirty="0"/>
          </a:p>
        </p:txBody>
      </p:sp>
      <p:sp>
        <p:nvSpPr>
          <p:cNvPr id="19" name="Rectángulo 18"/>
          <p:cNvSpPr/>
          <p:nvPr/>
        </p:nvSpPr>
        <p:spPr>
          <a:xfrm>
            <a:off x="9229515" y="954765"/>
            <a:ext cx="2590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</a:t>
            </a:r>
            <a:r>
              <a:rPr lang="en-GB" b="1" dirty="0" smtClean="0"/>
              <a:t>o analytical inverse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>
              <a:solidFill>
                <a:srgbClr val="A326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6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70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3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6"/>
          <a:stretch/>
        </p:blipFill>
        <p:spPr>
          <a:xfrm>
            <a:off x="342251" y="1475212"/>
            <a:ext cx="5090936" cy="4419561"/>
          </a:xfrm>
          <a:prstGeom prst="rect">
            <a:avLst/>
          </a:prstGeom>
        </p:spPr>
      </p:pic>
      <p:sp>
        <p:nvSpPr>
          <p:cNvPr id="37" name="Rectángulo 36"/>
          <p:cNvSpPr/>
          <p:nvPr/>
        </p:nvSpPr>
        <p:spPr>
          <a:xfrm>
            <a:off x="7119231" y="3854754"/>
            <a:ext cx="4780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The lowest parameter uncertainties obtained 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>
              <a:solidFill>
                <a:srgbClr val="A3263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4557584"/>
                  </p:ext>
                </p:extLst>
              </p:nvPr>
            </p:nvGraphicFramePr>
            <p:xfrm>
              <a:off x="5694947" y="2256492"/>
              <a:ext cx="609546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3866">
                      <a:extLst>
                        <a:ext uri="{9D8B030D-6E8A-4147-A177-3AD203B41FA5}">
                          <a16:colId xmlns:a16="http://schemas.microsoft.com/office/drawing/2014/main" val="4090513412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1766644519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2885590275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27988800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</a:t>
                          </a:r>
                          <a:r>
                            <a:rPr lang="es-ES" baseline="0" dirty="0" smtClean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 2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 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5344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5.28 ± 0.06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5.07 ± 0.11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5.94 ± 0.12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739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36.8</a:t>
                          </a:r>
                          <a:r>
                            <a:rPr lang="es-ES" baseline="0" dirty="0" smtClean="0">
                              <a:solidFill>
                                <a:schemeClr val="tx1"/>
                              </a:solidFill>
                            </a:rPr>
                            <a:t> ± 0.3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41.6± 0.3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53.8 ± 0.4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09576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2.76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2.79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3.03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86556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4557584"/>
                  </p:ext>
                </p:extLst>
              </p:nvPr>
            </p:nvGraphicFramePr>
            <p:xfrm>
              <a:off x="5694947" y="2256492"/>
              <a:ext cx="609546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3866">
                      <a:extLst>
                        <a:ext uri="{9D8B030D-6E8A-4147-A177-3AD203B41FA5}">
                          <a16:colId xmlns:a16="http://schemas.microsoft.com/office/drawing/2014/main" val="4090513412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1766644519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2885590275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27988800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</a:t>
                          </a:r>
                          <a:r>
                            <a:rPr lang="es-ES" baseline="0" dirty="0" smtClean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 2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 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5344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00" t="-108197" r="-3028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5.28 ± 0.06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5.07 ± 0.11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5.94 ± 0.12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739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00" t="-208197" r="-3028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36.8</a:t>
                          </a:r>
                          <a:r>
                            <a:rPr lang="es-ES" baseline="0" dirty="0" smtClean="0">
                              <a:solidFill>
                                <a:schemeClr val="tx1"/>
                              </a:solidFill>
                            </a:rPr>
                            <a:t> ± 0.3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41.6± 0.3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53.8 ± 0.4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09576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00" t="-308197" r="-3028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2.76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2.79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3.03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86556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ángulo 19"/>
          <p:cNvSpPr/>
          <p:nvPr/>
        </p:nvSpPr>
        <p:spPr>
          <a:xfrm>
            <a:off x="10130353" y="1919318"/>
            <a:ext cx="17937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 smtClean="0"/>
              <a:t>( + different scanner)</a:t>
            </a:r>
            <a:endParaRPr lang="en-GB" sz="1400" dirty="0">
              <a:solidFill>
                <a:srgbClr val="A32638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5721073" y="2229352"/>
            <a:ext cx="1458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Red channel</a:t>
            </a:r>
            <a:endParaRPr lang="en-GB" b="1" dirty="0">
              <a:solidFill>
                <a:srgbClr val="A3263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cal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Calibration curve</a:t>
            </a:r>
            <a:endParaRPr lang="en-GB" sz="2000" b="1" dirty="0"/>
          </a:p>
        </p:txBody>
      </p:sp>
      <p:sp>
        <p:nvSpPr>
          <p:cNvPr id="23" name="Rectángulo 22"/>
          <p:cNvSpPr/>
          <p:nvPr/>
        </p:nvSpPr>
        <p:spPr>
          <a:xfrm>
            <a:off x="9229515" y="954765"/>
            <a:ext cx="2590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</a:t>
            </a:r>
            <a:r>
              <a:rPr lang="en-GB" b="1" dirty="0" smtClean="0"/>
              <a:t>o analytical inverse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>
              <a:solidFill>
                <a:srgbClr val="A326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0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70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3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6"/>
          <a:stretch/>
        </p:blipFill>
        <p:spPr>
          <a:xfrm>
            <a:off x="342251" y="1475212"/>
            <a:ext cx="5090936" cy="4419561"/>
          </a:xfrm>
          <a:prstGeom prst="rect">
            <a:avLst/>
          </a:prstGeom>
        </p:spPr>
      </p:pic>
      <p:sp>
        <p:nvSpPr>
          <p:cNvPr id="37" name="Rectángulo 36"/>
          <p:cNvSpPr/>
          <p:nvPr/>
        </p:nvSpPr>
        <p:spPr>
          <a:xfrm>
            <a:off x="7119231" y="3854754"/>
            <a:ext cx="4780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The lowest parameter uncertainties obtained 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>
              <a:solidFill>
                <a:srgbClr val="A32638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285978" y="2849568"/>
            <a:ext cx="3801979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7200" b="1" dirty="0" smtClean="0">
                <a:solidFill>
                  <a:srgbClr val="A32638">
                    <a:alpha val="50000"/>
                  </a:srgbClr>
                </a:solidFill>
              </a:rPr>
              <a:t>X-Rays</a:t>
            </a:r>
            <a:endParaRPr lang="en-GB" sz="7200" b="1" dirty="0">
              <a:solidFill>
                <a:srgbClr val="A32638">
                  <a:alpha val="5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4557584"/>
                  </p:ext>
                </p:extLst>
              </p:nvPr>
            </p:nvGraphicFramePr>
            <p:xfrm>
              <a:off x="5694947" y="2256492"/>
              <a:ext cx="609546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3866">
                      <a:extLst>
                        <a:ext uri="{9D8B030D-6E8A-4147-A177-3AD203B41FA5}">
                          <a16:colId xmlns:a16="http://schemas.microsoft.com/office/drawing/2014/main" val="4090513412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1766644519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2885590275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27988800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</a:t>
                          </a:r>
                          <a:r>
                            <a:rPr lang="es-ES" baseline="0" dirty="0" smtClean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 2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 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5344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5.28 ± 0.06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5.07 ± 0.11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5.94 ± 0.12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739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36.8</a:t>
                          </a:r>
                          <a:r>
                            <a:rPr lang="es-ES" baseline="0" dirty="0" smtClean="0">
                              <a:solidFill>
                                <a:schemeClr val="tx1"/>
                              </a:solidFill>
                            </a:rPr>
                            <a:t> ± 0.3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41.6± 0.3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53.8 ± 0.4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09576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2.76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2.79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3.03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86556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4557584"/>
                  </p:ext>
                </p:extLst>
              </p:nvPr>
            </p:nvGraphicFramePr>
            <p:xfrm>
              <a:off x="5694947" y="2256492"/>
              <a:ext cx="609546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3866">
                      <a:extLst>
                        <a:ext uri="{9D8B030D-6E8A-4147-A177-3AD203B41FA5}">
                          <a16:colId xmlns:a16="http://schemas.microsoft.com/office/drawing/2014/main" val="4090513412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1766644519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2885590275"/>
                        </a:ext>
                      </a:extLst>
                    </a:gridCol>
                    <a:gridCol w="1523866">
                      <a:extLst>
                        <a:ext uri="{9D8B030D-6E8A-4147-A177-3AD203B41FA5}">
                          <a16:colId xmlns:a16="http://schemas.microsoft.com/office/drawing/2014/main" val="27988800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</a:t>
                          </a:r>
                          <a:r>
                            <a:rPr lang="es-ES" baseline="0" dirty="0" smtClean="0">
                              <a:solidFill>
                                <a:schemeClr val="tx1"/>
                              </a:solidFill>
                            </a:rPr>
                            <a:t> 1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 2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LOT 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5344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00" t="-108197" r="-30280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5.28 ± 0.06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5.07 ± 0.11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5.94 ± 0.12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739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00" t="-208197" r="-3028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36.8</a:t>
                          </a:r>
                          <a:r>
                            <a:rPr lang="es-ES" baseline="0" dirty="0" smtClean="0">
                              <a:solidFill>
                                <a:schemeClr val="tx1"/>
                              </a:solidFill>
                            </a:rPr>
                            <a:t> ± 0.3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41.6± 0.3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53.8 ± 0.4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09576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200" t="-308197" r="-3028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2.76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2.79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smtClean="0">
                              <a:solidFill>
                                <a:schemeClr val="tx1"/>
                              </a:solidFill>
                            </a:rPr>
                            <a:t>3.03</a:t>
                          </a:r>
                          <a:endParaRPr lang="es-E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A32638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86556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Rectángulo 39"/>
          <p:cNvSpPr/>
          <p:nvPr/>
        </p:nvSpPr>
        <p:spPr>
          <a:xfrm>
            <a:off x="4687913" y="4721180"/>
            <a:ext cx="3801979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A32638"/>
                </a:solidFill>
              </a:rPr>
              <a:t>Protons:</a:t>
            </a:r>
            <a:endParaRPr lang="en-GB" sz="3600" b="1" dirty="0">
              <a:solidFill>
                <a:srgbClr val="A32638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7405829" y="4881151"/>
            <a:ext cx="4786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[ </a:t>
            </a:r>
            <a:r>
              <a:rPr lang="es-ES" dirty="0" smtClean="0"/>
              <a:t>M.C. </a:t>
            </a:r>
            <a:r>
              <a:rPr lang="es-ES" dirty="0" err="1" smtClean="0"/>
              <a:t>Battaglia</a:t>
            </a:r>
            <a:r>
              <a:rPr lang="es-ES" dirty="0" smtClean="0"/>
              <a:t> </a:t>
            </a:r>
            <a:r>
              <a:rPr lang="es-ES" i="1" dirty="0" smtClean="0"/>
              <a:t>et al.</a:t>
            </a:r>
          </a:p>
          <a:p>
            <a:r>
              <a:rPr lang="en-US" i="1" dirty="0" smtClean="0"/>
              <a:t>Nuclear </a:t>
            </a:r>
            <a:r>
              <a:rPr lang="en-US" i="1" dirty="0"/>
              <a:t>Inst. and Methods in Physics Research B </a:t>
            </a:r>
            <a:r>
              <a:rPr lang="en-US" dirty="0"/>
              <a:t>444 (2019) 117–124</a:t>
            </a:r>
            <a:r>
              <a:rPr lang="en-US" dirty="0" smtClean="0"/>
              <a:t>]</a:t>
            </a:r>
            <a:endParaRPr lang="es-ES" dirty="0"/>
          </a:p>
        </p:txBody>
      </p:sp>
      <p:sp>
        <p:nvSpPr>
          <p:cNvPr id="23" name="Rectángulo 22"/>
          <p:cNvSpPr/>
          <p:nvPr/>
        </p:nvSpPr>
        <p:spPr>
          <a:xfrm>
            <a:off x="10130353" y="1919318"/>
            <a:ext cx="17937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 smtClean="0"/>
              <a:t>( + different scanner)</a:t>
            </a:r>
            <a:endParaRPr lang="en-GB" sz="1400" dirty="0">
              <a:solidFill>
                <a:srgbClr val="A32638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5721073" y="2229352"/>
            <a:ext cx="1458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Red channel</a:t>
            </a:r>
            <a:endParaRPr lang="en-GB" b="1" dirty="0">
              <a:solidFill>
                <a:srgbClr val="A3263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/>
              <p:cNvSpPr txBox="1"/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b="0" i="0" smtClean="0">
                              <a:latin typeface="Cambria Math" panose="02040503050406030204" pitchFamily="18" charset="0"/>
                            </a:rPr>
                            <m:t>cal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7" name="Cuadro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575099" cy="4194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adroTexto 2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Calibration curve</a:t>
            </a:r>
            <a:endParaRPr lang="en-GB" sz="2000" b="1" dirty="0"/>
          </a:p>
        </p:txBody>
      </p:sp>
      <p:sp>
        <p:nvSpPr>
          <p:cNvPr id="28" name="Rectángulo 27"/>
          <p:cNvSpPr/>
          <p:nvPr/>
        </p:nvSpPr>
        <p:spPr>
          <a:xfrm>
            <a:off x="9229515" y="954765"/>
            <a:ext cx="2590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N</a:t>
            </a:r>
            <a:r>
              <a:rPr lang="en-GB" b="1" dirty="0" smtClean="0"/>
              <a:t>o analytical inverse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>
              <a:solidFill>
                <a:srgbClr val="A326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1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0" y="1541765"/>
            <a:ext cx="5400000" cy="43200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42250" y="1565029"/>
            <a:ext cx="7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ea typeface="MS Mincho"/>
              </a:rPr>
              <a:t>LOT 1 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69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0" y="1541765"/>
            <a:ext cx="5400000" cy="43200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42250" y="1565029"/>
            <a:ext cx="7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ea typeface="MS Mincho"/>
              </a:rPr>
              <a:t>LOT 1 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/>
              <p:cNvSpPr txBox="1"/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35" name="Cuadro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4114957" y="3546025"/>
            <a:ext cx="406387" cy="311480"/>
          </a:xfrm>
          <a:prstGeom prst="rect">
            <a:avLst/>
          </a:prstGeom>
          <a:noFill/>
          <a:ln w="254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/>
          <p:cNvSpPr/>
          <p:nvPr/>
        </p:nvSpPr>
        <p:spPr>
          <a:xfrm>
            <a:off x="4997776" y="5109877"/>
            <a:ext cx="406387" cy="311480"/>
          </a:xfrm>
          <a:prstGeom prst="rect">
            <a:avLst/>
          </a:prstGeom>
          <a:noFill/>
          <a:ln w="254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Conector recto de flecha 44"/>
          <p:cNvCxnSpPr>
            <a:stCxn id="44" idx="0"/>
            <a:endCxn id="41" idx="2"/>
          </p:cNvCxnSpPr>
          <p:nvPr/>
        </p:nvCxnSpPr>
        <p:spPr>
          <a:xfrm flipH="1" flipV="1">
            <a:off x="4318151" y="3857505"/>
            <a:ext cx="882819" cy="1252372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ángulo 45"/>
          <p:cNvSpPr/>
          <p:nvPr/>
        </p:nvSpPr>
        <p:spPr>
          <a:xfrm>
            <a:off x="2255669" y="5807184"/>
            <a:ext cx="4124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No pixel information before irradiation</a:t>
            </a:r>
            <a:r>
              <a:rPr lang="en-GB" b="1" dirty="0">
                <a:solidFill>
                  <a:srgbClr val="A32638"/>
                </a:solidFill>
              </a:rPr>
              <a:t> !!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0565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0" y="1541765"/>
            <a:ext cx="5400000" cy="43200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42250" y="1565029"/>
            <a:ext cx="7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ea typeface="MS Mincho"/>
              </a:rPr>
              <a:t>LOT 1 </a:t>
            </a:r>
            <a:endParaRPr lang="es-ES" b="1" dirty="0"/>
          </a:p>
        </p:txBody>
      </p:sp>
      <p:cxnSp>
        <p:nvCxnSpPr>
          <p:cNvPr id="15" name="Conector recto 14"/>
          <p:cNvCxnSpPr/>
          <p:nvPr/>
        </p:nvCxnSpPr>
        <p:spPr>
          <a:xfrm>
            <a:off x="640081" y="3714828"/>
            <a:ext cx="272847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21"/>
          <p:cNvSpPr/>
          <p:nvPr/>
        </p:nvSpPr>
        <p:spPr>
          <a:xfrm>
            <a:off x="2255669" y="5807184"/>
            <a:ext cx="4124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No pixel information before irradiation</a:t>
            </a:r>
            <a:r>
              <a:rPr lang="en-GB" b="1" dirty="0">
                <a:solidFill>
                  <a:srgbClr val="A32638"/>
                </a:solidFill>
              </a:rPr>
              <a:t> !!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5649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0" y="1541765"/>
            <a:ext cx="5400000" cy="43200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42250" y="1565029"/>
            <a:ext cx="7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ea typeface="MS Mincho"/>
              </a:rPr>
              <a:t>LOT 1 </a:t>
            </a:r>
            <a:endParaRPr lang="es-ES" b="1" dirty="0"/>
          </a:p>
        </p:txBody>
      </p:sp>
      <p:cxnSp>
        <p:nvCxnSpPr>
          <p:cNvPr id="15" name="Conector recto 14"/>
          <p:cNvCxnSpPr/>
          <p:nvPr/>
        </p:nvCxnSpPr>
        <p:spPr>
          <a:xfrm>
            <a:off x="640081" y="3714828"/>
            <a:ext cx="272847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43" y="1538297"/>
            <a:ext cx="5276824" cy="431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21"/>
          <p:cNvSpPr/>
          <p:nvPr/>
        </p:nvSpPr>
        <p:spPr>
          <a:xfrm>
            <a:off x="2255669" y="5807184"/>
            <a:ext cx="4124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No pixel information before irradiation</a:t>
            </a:r>
            <a:r>
              <a:rPr lang="en-GB" b="1" dirty="0">
                <a:solidFill>
                  <a:srgbClr val="A32638"/>
                </a:solidFill>
              </a:rPr>
              <a:t> !!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414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12987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Outline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0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FF08341-88E9-47E1-9A3D-B42464F9FBCF}"/>
              </a:ext>
            </a:extLst>
          </p:cNvPr>
          <p:cNvSpPr/>
          <p:nvPr/>
        </p:nvSpPr>
        <p:spPr>
          <a:xfrm>
            <a:off x="919899" y="1233758"/>
            <a:ext cx="144000" cy="144000"/>
          </a:xfrm>
          <a:prstGeom prst="rect">
            <a:avLst/>
          </a:prstGeom>
          <a:solidFill>
            <a:srgbClr val="FFC61E"/>
          </a:solidFill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2535118-EA6C-45DE-9B03-E7547D06378C}"/>
              </a:ext>
            </a:extLst>
          </p:cNvPr>
          <p:cNvSpPr/>
          <p:nvPr/>
        </p:nvSpPr>
        <p:spPr>
          <a:xfrm>
            <a:off x="919899" y="2217781"/>
            <a:ext cx="144000" cy="144000"/>
          </a:xfrm>
          <a:prstGeom prst="rect">
            <a:avLst/>
          </a:prstGeom>
          <a:solidFill>
            <a:srgbClr val="FFC61E"/>
          </a:solidFill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BCC8BAA-441B-4C42-9A8D-1CFDFA339FC9}"/>
              </a:ext>
            </a:extLst>
          </p:cNvPr>
          <p:cNvSpPr/>
          <p:nvPr/>
        </p:nvSpPr>
        <p:spPr>
          <a:xfrm>
            <a:off x="919899" y="3198837"/>
            <a:ext cx="144000" cy="144000"/>
          </a:xfrm>
          <a:prstGeom prst="rect">
            <a:avLst/>
          </a:prstGeom>
          <a:solidFill>
            <a:srgbClr val="FFC61E"/>
          </a:solidFill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B20F697-9BA6-4672-996C-625515B5470B}"/>
              </a:ext>
            </a:extLst>
          </p:cNvPr>
          <p:cNvSpPr/>
          <p:nvPr/>
        </p:nvSpPr>
        <p:spPr>
          <a:xfrm>
            <a:off x="919900" y="4171693"/>
            <a:ext cx="144000" cy="144000"/>
          </a:xfrm>
          <a:prstGeom prst="rect">
            <a:avLst/>
          </a:prstGeom>
          <a:solidFill>
            <a:srgbClr val="FFC61E"/>
          </a:solidFill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881AC52-5167-4721-AC28-C9895719DD58}"/>
              </a:ext>
            </a:extLst>
          </p:cNvPr>
          <p:cNvSpPr/>
          <p:nvPr/>
        </p:nvSpPr>
        <p:spPr>
          <a:xfrm>
            <a:off x="1120850" y="4958501"/>
            <a:ext cx="4225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latin typeface="+mj-lt"/>
              </a:rPr>
              <a:t>Conclusions and future work</a:t>
            </a:r>
            <a:endParaRPr lang="es-ES" sz="2800" b="1" dirty="0">
              <a:latin typeface="+mj-lt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B20F697-9BA6-4672-996C-625515B5470B}"/>
              </a:ext>
            </a:extLst>
          </p:cNvPr>
          <p:cNvSpPr/>
          <p:nvPr/>
        </p:nvSpPr>
        <p:spPr>
          <a:xfrm>
            <a:off x="919899" y="5148111"/>
            <a:ext cx="144000" cy="144000"/>
          </a:xfrm>
          <a:prstGeom prst="rect">
            <a:avLst/>
          </a:prstGeom>
          <a:solidFill>
            <a:srgbClr val="FFC61E"/>
          </a:solidFill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184817" y="1035536"/>
            <a:ext cx="40604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The EBT3 </a:t>
            </a:r>
            <a:r>
              <a:rPr lang="en-GB" sz="2800" b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radiochromic</a:t>
            </a:r>
            <a:r>
              <a:rPr lang="en-GB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film</a:t>
            </a:r>
            <a:endParaRPr lang="en-GB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144620" y="2028171"/>
            <a:ext cx="3260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144620" y="3009227"/>
            <a:ext cx="5511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  <a:endParaRPr lang="en-GB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144620" y="3977445"/>
            <a:ext cx="2814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2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94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43" y="1538297"/>
            <a:ext cx="5276824" cy="4319999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0" y="1541765"/>
            <a:ext cx="5400000" cy="43200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42250" y="1565029"/>
            <a:ext cx="7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ea typeface="MS Mincho"/>
              </a:rPr>
              <a:t>LOT 1 </a:t>
            </a:r>
            <a:endParaRPr lang="es-ES" b="1" dirty="0"/>
          </a:p>
        </p:txBody>
      </p:sp>
      <p:cxnSp>
        <p:nvCxnSpPr>
          <p:cNvPr id="15" name="Conector recto 14"/>
          <p:cNvCxnSpPr/>
          <p:nvPr/>
        </p:nvCxnSpPr>
        <p:spPr>
          <a:xfrm>
            <a:off x="640081" y="3714828"/>
            <a:ext cx="272847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8229599" y="1991520"/>
            <a:ext cx="2307103" cy="882782"/>
          </a:xfrm>
          <a:prstGeom prst="rect">
            <a:avLst/>
          </a:prstGeom>
          <a:noFill/>
          <a:ln w="38100">
            <a:solidFill>
              <a:srgbClr val="A3263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/>
              <p:cNvSpPr txBox="1"/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22" name="Cuadro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ángulo 22"/>
          <p:cNvSpPr/>
          <p:nvPr/>
        </p:nvSpPr>
        <p:spPr>
          <a:xfrm>
            <a:off x="2255669" y="5807184"/>
            <a:ext cx="4124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No pixel information before irradiation</a:t>
            </a:r>
            <a:r>
              <a:rPr lang="en-GB" b="1" dirty="0">
                <a:solidFill>
                  <a:srgbClr val="A32638"/>
                </a:solidFill>
              </a:rPr>
              <a:t> !!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900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0" y="1541765"/>
            <a:ext cx="5400000" cy="432000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42250" y="1565029"/>
            <a:ext cx="7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ea typeface="MS Mincho"/>
              </a:rPr>
              <a:t>LOT 1 </a:t>
            </a:r>
            <a:endParaRPr lang="es-ES" b="1" dirty="0"/>
          </a:p>
        </p:txBody>
      </p:sp>
      <p:cxnSp>
        <p:nvCxnSpPr>
          <p:cNvPr id="15" name="Conector recto 14"/>
          <p:cNvCxnSpPr/>
          <p:nvPr/>
        </p:nvCxnSpPr>
        <p:spPr>
          <a:xfrm>
            <a:off x="640081" y="3714828"/>
            <a:ext cx="272847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43" y="1538297"/>
            <a:ext cx="5276824" cy="431999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068413" y="2051228"/>
            <a:ext cx="3865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Pixel </a:t>
            </a:r>
            <a:r>
              <a:rPr lang="en-GB" b="1" dirty="0" err="1" smtClean="0"/>
              <a:t>inhomogeneities</a:t>
            </a:r>
            <a:r>
              <a:rPr lang="en-GB" b="1" dirty="0" smtClean="0"/>
              <a:t> affect each channel in a different way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/>
              <p:cNvSpPr txBox="1"/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23" name="Cuadro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939" y="5095967"/>
                <a:ext cx="2692853" cy="6973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ángulo 23"/>
          <p:cNvSpPr/>
          <p:nvPr/>
        </p:nvSpPr>
        <p:spPr>
          <a:xfrm>
            <a:off x="2255669" y="5807184"/>
            <a:ext cx="4124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No pixel information before irradiation</a:t>
            </a:r>
            <a:r>
              <a:rPr lang="en-GB" b="1" dirty="0">
                <a:solidFill>
                  <a:srgbClr val="A32638"/>
                </a:solidFill>
              </a:rPr>
              <a:t> !!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904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1906517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</a:t>
            </a:r>
            <a:r>
              <a:rPr lang="en-GB" sz="2000" b="1" dirty="0" err="1" smtClean="0"/>
              <a:t>inhomogeneities</a:t>
            </a:r>
            <a:r>
              <a:rPr lang="en-GB" sz="2000" b="1" dirty="0" smtClean="0"/>
              <a:t> parameters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s-ES" dirty="0" smtClean="0"/>
                  <a:t>active </a:t>
                </a:r>
                <a:r>
                  <a:rPr lang="es-ES" dirty="0" err="1" smtClean="0"/>
                  <a:t>layer</a:t>
                </a:r>
                <a:endParaRPr lang="es-E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dirty="0" smtClean="0"/>
                  <a:t> non-</a:t>
                </a:r>
                <a:r>
                  <a:rPr lang="es-ES" dirty="0" err="1" smtClean="0"/>
                  <a:t>irradiated</a:t>
                </a:r>
                <a:r>
                  <a:rPr lang="es-ES" dirty="0" smtClean="0"/>
                  <a:t> film</a:t>
                </a:r>
                <a:endParaRPr lang="es-E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  <a:blipFill>
                <a:blip r:embed="rId6"/>
                <a:stretch>
                  <a:fillRect l="-796" t="-4717" r="-1592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4367685" y="1804273"/>
            <a:ext cx="2237875" cy="712062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1906517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</a:t>
            </a:r>
            <a:r>
              <a:rPr lang="en-GB" sz="2000" b="1" dirty="0" err="1" smtClean="0"/>
              <a:t>inhomogeneities</a:t>
            </a:r>
            <a:r>
              <a:rPr lang="en-GB" sz="2000" b="1" dirty="0" smtClean="0"/>
              <a:t> parameters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7044785" y="1943187"/>
                <a:ext cx="4978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785" y="1943187"/>
                <a:ext cx="4978158" cy="369332"/>
              </a:xfrm>
              <a:prstGeom prst="rect">
                <a:avLst/>
              </a:prstGeom>
              <a:blipFill>
                <a:blip r:embed="rId6"/>
                <a:stretch>
                  <a:fillRect l="-1103" r="-1838" b="-3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s-ES" dirty="0" smtClean="0"/>
                  <a:t>active </a:t>
                </a:r>
                <a:r>
                  <a:rPr lang="es-ES" dirty="0" err="1" smtClean="0"/>
                  <a:t>layer</a:t>
                </a:r>
                <a:endParaRPr lang="es-E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dirty="0" smtClean="0"/>
                  <a:t> non-</a:t>
                </a:r>
                <a:r>
                  <a:rPr lang="es-ES" dirty="0" err="1" smtClean="0"/>
                  <a:t>irradiated</a:t>
                </a:r>
                <a:r>
                  <a:rPr lang="es-ES" dirty="0" smtClean="0"/>
                  <a:t> film</a:t>
                </a:r>
                <a:endParaRPr lang="es-E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  <a:blipFill>
                <a:blip r:embed="rId7"/>
                <a:stretch>
                  <a:fillRect l="-796" t="-4717" r="-1592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/>
          <p:cNvCxnSpPr>
            <a:stCxn id="2" idx="3"/>
            <a:endCxn id="18" idx="1"/>
          </p:cNvCxnSpPr>
          <p:nvPr/>
        </p:nvCxnSpPr>
        <p:spPr>
          <a:xfrm flipV="1">
            <a:off x="6660450" y="2127853"/>
            <a:ext cx="384335" cy="1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4367685" y="1804273"/>
            <a:ext cx="2237875" cy="712062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8911145" y="2413787"/>
            <a:ext cx="3045706" cy="311907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/>
              <p:cNvSpPr/>
              <p:nvPr/>
            </p:nvSpPr>
            <p:spPr>
              <a:xfrm>
                <a:off x="8898082" y="2399529"/>
                <a:ext cx="30457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 smtClean="0"/>
                  <a:t> triple-cannel inferred dose</a:t>
                </a:r>
                <a:endParaRPr lang="en-GB" dirty="0"/>
              </a:p>
            </p:txBody>
          </p:sp>
        </mc:Choice>
        <mc:Fallback xmlns="">
          <p:sp>
            <p:nvSpPr>
              <p:cNvPr id="35" name="Rectángulo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082" y="2399529"/>
                <a:ext cx="3045706" cy="369332"/>
              </a:xfrm>
              <a:prstGeom prst="rect">
                <a:avLst/>
              </a:prstGeom>
              <a:blipFill>
                <a:blip r:embed="rId8"/>
                <a:stretch>
                  <a:fillRect t="-10000" r="-802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80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1906517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</a:t>
            </a:r>
            <a:r>
              <a:rPr lang="en-GB" sz="2000" b="1" dirty="0" err="1" smtClean="0"/>
              <a:t>inhomogeneities</a:t>
            </a:r>
            <a:r>
              <a:rPr lang="en-GB" sz="2000" b="1" dirty="0" smtClean="0"/>
              <a:t> parameters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7044785" y="1943187"/>
                <a:ext cx="4978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785" y="1943187"/>
                <a:ext cx="4978158" cy="369332"/>
              </a:xfrm>
              <a:prstGeom prst="rect">
                <a:avLst/>
              </a:prstGeom>
              <a:blipFill>
                <a:blip r:embed="rId6"/>
                <a:stretch>
                  <a:fillRect l="-1103" r="-1838" b="-3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s-ES" dirty="0" smtClean="0"/>
                  <a:t>active </a:t>
                </a:r>
                <a:r>
                  <a:rPr lang="es-ES" dirty="0" err="1" smtClean="0"/>
                  <a:t>layer</a:t>
                </a:r>
                <a:endParaRPr lang="es-E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dirty="0" smtClean="0"/>
                  <a:t> non-</a:t>
                </a:r>
                <a:r>
                  <a:rPr lang="es-ES" dirty="0" err="1" smtClean="0"/>
                  <a:t>irradiated</a:t>
                </a:r>
                <a:r>
                  <a:rPr lang="es-ES" dirty="0" smtClean="0"/>
                  <a:t> film</a:t>
                </a:r>
                <a:endParaRPr lang="es-E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  <a:blipFill>
                <a:blip r:embed="rId7"/>
                <a:stretch>
                  <a:fillRect l="-796" t="-4717" r="-1592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/>
          <p:cNvCxnSpPr>
            <a:stCxn id="2" idx="3"/>
            <a:endCxn id="18" idx="1"/>
          </p:cNvCxnSpPr>
          <p:nvPr/>
        </p:nvCxnSpPr>
        <p:spPr>
          <a:xfrm flipV="1">
            <a:off x="6660450" y="2127853"/>
            <a:ext cx="384335" cy="1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8826979" y="1928674"/>
            <a:ext cx="3209027" cy="420517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26" name="Rectángulo 25"/>
          <p:cNvSpPr/>
          <p:nvPr/>
        </p:nvSpPr>
        <p:spPr>
          <a:xfrm>
            <a:off x="9059770" y="1637298"/>
            <a:ext cx="2743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Model based </a:t>
            </a:r>
            <a:r>
              <a:rPr lang="en-US" sz="1400" dirty="0"/>
              <a:t>on Beer-Lambert Law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4367685" y="1804273"/>
            <a:ext cx="2237875" cy="712062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8911145" y="2413787"/>
            <a:ext cx="3045706" cy="311907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/>
              <p:cNvSpPr/>
              <p:nvPr/>
            </p:nvSpPr>
            <p:spPr>
              <a:xfrm>
                <a:off x="8898082" y="2399529"/>
                <a:ext cx="30457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 smtClean="0"/>
                  <a:t> triple-cannel inferred dose</a:t>
                </a:r>
                <a:endParaRPr lang="en-GB" dirty="0"/>
              </a:p>
            </p:txBody>
          </p:sp>
        </mc:Choice>
        <mc:Fallback xmlns="">
          <p:sp>
            <p:nvSpPr>
              <p:cNvPr id="34" name="Rectá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082" y="2399529"/>
                <a:ext cx="3045706" cy="369332"/>
              </a:xfrm>
              <a:prstGeom prst="rect">
                <a:avLst/>
              </a:prstGeom>
              <a:blipFill>
                <a:blip r:embed="rId8"/>
                <a:stretch>
                  <a:fillRect t="-10000" r="-802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ángulo 34"/>
          <p:cNvSpPr/>
          <p:nvPr/>
        </p:nvSpPr>
        <p:spPr>
          <a:xfrm>
            <a:off x="7233095" y="2730519"/>
            <a:ext cx="4891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/>
              <a:t>D</a:t>
            </a:r>
            <a:r>
              <a:rPr lang="es-ES" b="1" dirty="0" err="1" smtClean="0"/>
              <a:t>ose-independent</a:t>
            </a:r>
            <a:r>
              <a:rPr lang="es-ES" b="1" dirty="0" smtClean="0"/>
              <a:t> </a:t>
            </a:r>
            <a:r>
              <a:rPr lang="es-ES" b="1" dirty="0" err="1" smtClean="0"/>
              <a:t>inhomogeneities</a:t>
            </a:r>
            <a:r>
              <a:rPr lang="es-ES" b="1" dirty="0" smtClean="0"/>
              <a:t> </a:t>
            </a:r>
            <a:r>
              <a:rPr lang="es-ES" b="1" dirty="0" err="1" smtClean="0"/>
              <a:t>parameters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801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1906517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</a:t>
            </a:r>
            <a:r>
              <a:rPr lang="en-GB" sz="2000" b="1" dirty="0" err="1" smtClean="0"/>
              <a:t>inhomogeneities</a:t>
            </a:r>
            <a:r>
              <a:rPr lang="en-GB" sz="2000" b="1" dirty="0" smtClean="0"/>
              <a:t> parameters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7044785" y="1943187"/>
                <a:ext cx="4978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785" y="1943187"/>
                <a:ext cx="4978158" cy="369332"/>
              </a:xfrm>
              <a:prstGeom prst="rect">
                <a:avLst/>
              </a:prstGeom>
              <a:blipFill>
                <a:blip r:embed="rId6"/>
                <a:stretch>
                  <a:fillRect l="-1103" r="-1838" b="-3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s-ES" dirty="0" smtClean="0"/>
                  <a:t>active </a:t>
                </a:r>
                <a:r>
                  <a:rPr lang="es-ES" dirty="0" err="1" smtClean="0"/>
                  <a:t>layer</a:t>
                </a:r>
                <a:endParaRPr lang="es-E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dirty="0" smtClean="0"/>
                  <a:t> non-</a:t>
                </a:r>
                <a:r>
                  <a:rPr lang="es-ES" dirty="0" err="1" smtClean="0"/>
                  <a:t>irradiated</a:t>
                </a:r>
                <a:r>
                  <a:rPr lang="es-ES" dirty="0" smtClean="0"/>
                  <a:t> film</a:t>
                </a:r>
                <a:endParaRPr lang="es-E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  <a:blipFill>
                <a:blip r:embed="rId7"/>
                <a:stretch>
                  <a:fillRect l="-796" t="-4717" r="-1592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/>
          <p:cNvCxnSpPr>
            <a:stCxn id="2" idx="3"/>
            <a:endCxn id="18" idx="1"/>
          </p:cNvCxnSpPr>
          <p:nvPr/>
        </p:nvCxnSpPr>
        <p:spPr>
          <a:xfrm flipV="1">
            <a:off x="6660450" y="2127853"/>
            <a:ext cx="384335" cy="1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8826979" y="1928674"/>
            <a:ext cx="3209027" cy="420517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5" name="Rectángulo 4"/>
          <p:cNvSpPr/>
          <p:nvPr/>
        </p:nvSpPr>
        <p:spPr>
          <a:xfrm>
            <a:off x="9059770" y="1637298"/>
            <a:ext cx="2743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Model based </a:t>
            </a:r>
            <a:r>
              <a:rPr lang="en-US" sz="1400" dirty="0"/>
              <a:t>on Beer-Lambert Law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2894940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Maximum a posteriori estimation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342250" y="3296540"/>
                <a:ext cx="7854843" cy="102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𝑘𝑚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𝑘𝑚</m:t>
                                      </m:r>
                                    </m:sub>
                                    <m:sup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fName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E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E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" y="3296540"/>
                <a:ext cx="7854843" cy="10209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errar llave 26"/>
          <p:cNvSpPr/>
          <p:nvPr/>
        </p:nvSpPr>
        <p:spPr>
          <a:xfrm rot="5400000">
            <a:off x="2762608" y="3184256"/>
            <a:ext cx="231131" cy="2391823"/>
          </a:xfrm>
          <a:prstGeom prst="rightBrace">
            <a:avLst>
              <a:gd name="adj1" fmla="val 40480"/>
              <a:gd name="adj2" fmla="val 50000"/>
            </a:avLst>
          </a:prstGeom>
          <a:ln w="28575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2279468" y="4566763"/>
            <a:ext cx="1188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/>
              <a:t>likelihood</a:t>
            </a:r>
            <a:endParaRPr lang="en-US" dirty="0"/>
          </a:p>
        </p:txBody>
      </p:sp>
      <p:sp>
        <p:nvSpPr>
          <p:cNvPr id="35" name="Rectángulo 34"/>
          <p:cNvSpPr/>
          <p:nvPr/>
        </p:nvSpPr>
        <p:spPr>
          <a:xfrm>
            <a:off x="5788869" y="4571405"/>
            <a:ext cx="1188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priori</a:t>
            </a:r>
            <a:endParaRPr lang="en-US" dirty="0"/>
          </a:p>
        </p:txBody>
      </p:sp>
      <p:grpSp>
        <p:nvGrpSpPr>
          <p:cNvPr id="19" name="Grupo 18"/>
          <p:cNvGrpSpPr/>
          <p:nvPr/>
        </p:nvGrpSpPr>
        <p:grpSpPr>
          <a:xfrm>
            <a:off x="8642722" y="3255425"/>
            <a:ext cx="3284232" cy="1140953"/>
            <a:chOff x="8355336" y="3338889"/>
            <a:chExt cx="3284232" cy="11409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ángulo 9"/>
                <p:cNvSpPr/>
                <p:nvPr/>
              </p:nvSpPr>
              <p:spPr>
                <a:xfrm>
                  <a:off x="8355336" y="3338889"/>
                  <a:ext cx="3284232" cy="11409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GB" dirty="0" smtClean="0"/>
                    <a:t> dose measurement variance</a:t>
                  </a:r>
                </a:p>
                <a:p>
                  <a:endParaRPr lang="en-GB" sz="1000" dirty="0" smtClean="0"/>
                </a:p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a14:m>
                  <a:r>
                    <a:rPr lang="en-GB" dirty="0" smtClean="0"/>
                    <a:t> 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GB" dirty="0" smtClean="0"/>
                    <a:t> </a:t>
                  </a:r>
                </a:p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a14:m>
                  <a:r>
                    <a:rPr lang="en-GB" dirty="0"/>
                    <a:t> 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Rectángulo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5336" y="3338889"/>
                  <a:ext cx="3284232" cy="1140953"/>
                </a:xfrm>
                <a:prstGeom prst="rect">
                  <a:avLst/>
                </a:prstGeom>
                <a:blipFill>
                  <a:blip r:embed="rId9"/>
                  <a:stretch>
                    <a:fillRect l="-557" t="-1604" r="-742" b="-48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upo 14"/>
            <p:cNvGrpSpPr/>
            <p:nvPr/>
          </p:nvGrpSpPr>
          <p:grpSpPr>
            <a:xfrm>
              <a:off x="9061193" y="3780983"/>
              <a:ext cx="2124363" cy="646331"/>
              <a:chOff x="9061193" y="3650353"/>
              <a:chExt cx="2124363" cy="646331"/>
            </a:xfrm>
          </p:grpSpPr>
          <p:sp>
            <p:nvSpPr>
              <p:cNvPr id="36" name="Cerrar llave 35"/>
              <p:cNvSpPr/>
              <p:nvPr/>
            </p:nvSpPr>
            <p:spPr>
              <a:xfrm>
                <a:off x="9061193" y="3667986"/>
                <a:ext cx="95870" cy="611067"/>
              </a:xfrm>
              <a:prstGeom prst="rightBrace">
                <a:avLst>
                  <a:gd name="adj1" fmla="val 40480"/>
                  <a:gd name="adj2" fmla="val 50000"/>
                </a:avLst>
              </a:prstGeom>
              <a:ln w="28575">
                <a:solidFill>
                  <a:srgbClr val="A326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9259845" y="3650353"/>
                <a:ext cx="192571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 err="1" smtClean="0"/>
                  <a:t>inhomogeneities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hyperparameters</a:t>
                </a:r>
                <a:endParaRPr lang="en-GB" dirty="0"/>
              </a:p>
            </p:txBody>
          </p:sp>
        </p:grpSp>
      </p:grpSp>
      <p:sp>
        <p:nvSpPr>
          <p:cNvPr id="44" name="Cerrar llave 43"/>
          <p:cNvSpPr/>
          <p:nvPr/>
        </p:nvSpPr>
        <p:spPr>
          <a:xfrm rot="5400000">
            <a:off x="6258166" y="2629501"/>
            <a:ext cx="242389" cy="3479969"/>
          </a:xfrm>
          <a:prstGeom prst="rightBrace">
            <a:avLst>
              <a:gd name="adj1" fmla="val 40480"/>
              <a:gd name="adj2" fmla="val 50000"/>
            </a:avLst>
          </a:prstGeom>
          <a:ln w="28575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4367685" y="1804273"/>
            <a:ext cx="2237875" cy="712062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8911145" y="2413787"/>
            <a:ext cx="3045706" cy="311907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ángulo 54"/>
              <p:cNvSpPr/>
              <p:nvPr/>
            </p:nvSpPr>
            <p:spPr>
              <a:xfrm>
                <a:off x="8898082" y="2399529"/>
                <a:ext cx="30457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 smtClean="0"/>
                  <a:t> triple-cannel inferred dose</a:t>
                </a:r>
                <a:endParaRPr lang="en-GB" dirty="0"/>
              </a:p>
            </p:txBody>
          </p:sp>
        </mc:Choice>
        <mc:Fallback xmlns="">
          <p:sp>
            <p:nvSpPr>
              <p:cNvPr id="55" name="Rectángulo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082" y="2399529"/>
                <a:ext cx="3045706" cy="369332"/>
              </a:xfrm>
              <a:prstGeom prst="rect">
                <a:avLst/>
              </a:prstGeom>
              <a:blipFill>
                <a:blip r:embed="rId10"/>
                <a:stretch>
                  <a:fillRect t="-10000" r="-802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ángulo 55"/>
          <p:cNvSpPr/>
          <p:nvPr/>
        </p:nvSpPr>
        <p:spPr>
          <a:xfrm>
            <a:off x="7233095" y="2730519"/>
            <a:ext cx="4891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/>
              <a:t>D</a:t>
            </a:r>
            <a:r>
              <a:rPr lang="es-ES" b="1" dirty="0" err="1" smtClean="0"/>
              <a:t>ose-independent</a:t>
            </a:r>
            <a:r>
              <a:rPr lang="es-ES" b="1" dirty="0" smtClean="0"/>
              <a:t> </a:t>
            </a:r>
            <a:r>
              <a:rPr lang="es-ES" b="1" dirty="0" err="1" smtClean="0"/>
              <a:t>inhomogeneities</a:t>
            </a:r>
            <a:r>
              <a:rPr lang="es-ES" b="1" dirty="0" smtClean="0"/>
              <a:t> </a:t>
            </a:r>
            <a:r>
              <a:rPr lang="es-ES" b="1" dirty="0" err="1" smtClean="0"/>
              <a:t>parameters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8522577" y="3251929"/>
            <a:ext cx="3404377" cy="1220467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8" name="Rectángulo 57"/>
          <p:cNvSpPr/>
          <p:nvPr/>
        </p:nvSpPr>
        <p:spPr>
          <a:xfrm>
            <a:off x="4312533" y="2957656"/>
            <a:ext cx="1783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Normal </a:t>
            </a:r>
            <a:r>
              <a:rPr lang="en-GB" sz="1400" dirty="0" smtClean="0"/>
              <a:t>distribution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687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52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8911145" y="2413787"/>
            <a:ext cx="3045706" cy="311907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8522577" y="3251929"/>
            <a:ext cx="3404377" cy="1220467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1906517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</a:t>
            </a:r>
            <a:r>
              <a:rPr lang="en-GB" sz="2000" b="1" dirty="0" err="1" smtClean="0"/>
              <a:t>inhomogeneities</a:t>
            </a:r>
            <a:r>
              <a:rPr lang="en-GB" sz="2000" b="1" dirty="0" smtClean="0"/>
              <a:t> parameters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7044785" y="1943187"/>
                <a:ext cx="4978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785" y="1943187"/>
                <a:ext cx="4978158" cy="369332"/>
              </a:xfrm>
              <a:prstGeom prst="rect">
                <a:avLst/>
              </a:prstGeom>
              <a:blipFill>
                <a:blip r:embed="rId6"/>
                <a:stretch>
                  <a:fillRect l="-1103" r="-1838" b="-3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s-ES" dirty="0" smtClean="0"/>
                  <a:t>active </a:t>
                </a:r>
                <a:r>
                  <a:rPr lang="es-ES" dirty="0" err="1" smtClean="0"/>
                  <a:t>layer</a:t>
                </a:r>
                <a:endParaRPr lang="es-E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dirty="0" smtClean="0"/>
                  <a:t> non-</a:t>
                </a:r>
                <a:r>
                  <a:rPr lang="es-ES" dirty="0" err="1" smtClean="0"/>
                  <a:t>irradiated</a:t>
                </a:r>
                <a:r>
                  <a:rPr lang="es-ES" dirty="0" smtClean="0"/>
                  <a:t> film</a:t>
                </a:r>
                <a:endParaRPr lang="es-E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  <a:blipFill>
                <a:blip r:embed="rId7"/>
                <a:stretch>
                  <a:fillRect l="-796" t="-4717" r="-1592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/>
          <p:cNvCxnSpPr>
            <a:stCxn id="2" idx="3"/>
            <a:endCxn id="18" idx="1"/>
          </p:cNvCxnSpPr>
          <p:nvPr/>
        </p:nvCxnSpPr>
        <p:spPr>
          <a:xfrm flipV="1">
            <a:off x="6660450" y="2127853"/>
            <a:ext cx="384335" cy="1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8898082" y="2399529"/>
                <a:ext cx="30457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 smtClean="0"/>
                  <a:t> triple-cannel inferred dose</a:t>
                </a:r>
                <a:endParaRPr lang="en-GB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082" y="2399529"/>
                <a:ext cx="3045706" cy="369332"/>
              </a:xfrm>
              <a:prstGeom prst="rect">
                <a:avLst/>
              </a:prstGeom>
              <a:blipFill>
                <a:blip r:embed="rId8"/>
                <a:stretch>
                  <a:fillRect t="-10000" r="-802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21"/>
          <p:cNvSpPr/>
          <p:nvPr/>
        </p:nvSpPr>
        <p:spPr>
          <a:xfrm>
            <a:off x="8826979" y="1928674"/>
            <a:ext cx="3209027" cy="420517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5" name="Rectángulo 4"/>
          <p:cNvSpPr/>
          <p:nvPr/>
        </p:nvSpPr>
        <p:spPr>
          <a:xfrm>
            <a:off x="9059770" y="1637298"/>
            <a:ext cx="2743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Model based </a:t>
            </a:r>
            <a:r>
              <a:rPr lang="en-US" sz="1400" dirty="0"/>
              <a:t>on Beer-Lambert Law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2894940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Maximum a posteriori estimation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342250" y="3296540"/>
                <a:ext cx="7854843" cy="102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𝑘𝑚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𝑘𝑚</m:t>
                                      </m:r>
                                    </m:sub>
                                    <m:sup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fName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E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E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" y="3296540"/>
                <a:ext cx="7854843" cy="10209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errar llave 26"/>
          <p:cNvSpPr/>
          <p:nvPr/>
        </p:nvSpPr>
        <p:spPr>
          <a:xfrm rot="5400000">
            <a:off x="2762608" y="3184256"/>
            <a:ext cx="231131" cy="2391823"/>
          </a:xfrm>
          <a:prstGeom prst="rightBrace">
            <a:avLst>
              <a:gd name="adj1" fmla="val 40480"/>
              <a:gd name="adj2" fmla="val 50000"/>
            </a:avLst>
          </a:prstGeom>
          <a:ln w="28575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2279468" y="4566763"/>
            <a:ext cx="1188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/>
              <a:t>likelihood</a:t>
            </a:r>
            <a:endParaRPr lang="en-US" dirty="0"/>
          </a:p>
        </p:txBody>
      </p:sp>
      <p:sp>
        <p:nvSpPr>
          <p:cNvPr id="35" name="Rectángulo 34"/>
          <p:cNvSpPr/>
          <p:nvPr/>
        </p:nvSpPr>
        <p:spPr>
          <a:xfrm>
            <a:off x="5788869" y="4571405"/>
            <a:ext cx="1188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priori</a:t>
            </a:r>
            <a:endParaRPr lang="en-US" dirty="0"/>
          </a:p>
        </p:txBody>
      </p:sp>
      <p:grpSp>
        <p:nvGrpSpPr>
          <p:cNvPr id="19" name="Grupo 18"/>
          <p:cNvGrpSpPr/>
          <p:nvPr/>
        </p:nvGrpSpPr>
        <p:grpSpPr>
          <a:xfrm>
            <a:off x="8642722" y="3255425"/>
            <a:ext cx="3284232" cy="1140953"/>
            <a:chOff x="8355336" y="3338889"/>
            <a:chExt cx="3284232" cy="11409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ángulo 9"/>
                <p:cNvSpPr/>
                <p:nvPr/>
              </p:nvSpPr>
              <p:spPr>
                <a:xfrm>
                  <a:off x="8355336" y="3338889"/>
                  <a:ext cx="3284232" cy="11409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GB" dirty="0" smtClean="0"/>
                    <a:t> dose measurement variance</a:t>
                  </a:r>
                </a:p>
                <a:p>
                  <a:endParaRPr lang="en-GB" sz="1000" dirty="0" smtClean="0"/>
                </a:p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a14:m>
                  <a:r>
                    <a:rPr lang="en-GB" dirty="0" smtClean="0"/>
                    <a:t> 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GB" dirty="0" smtClean="0"/>
                    <a:t> </a:t>
                  </a:r>
                </a:p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a14:m>
                  <a:r>
                    <a:rPr lang="en-GB" dirty="0"/>
                    <a:t> 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Rectángulo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5336" y="3338889"/>
                  <a:ext cx="3284232" cy="1140953"/>
                </a:xfrm>
                <a:prstGeom prst="rect">
                  <a:avLst/>
                </a:prstGeom>
                <a:blipFill>
                  <a:blip r:embed="rId10"/>
                  <a:stretch>
                    <a:fillRect l="-557" t="-1604" r="-742" b="-48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upo 14"/>
            <p:cNvGrpSpPr/>
            <p:nvPr/>
          </p:nvGrpSpPr>
          <p:grpSpPr>
            <a:xfrm>
              <a:off x="9061193" y="3780983"/>
              <a:ext cx="2124363" cy="646331"/>
              <a:chOff x="9061193" y="3650353"/>
              <a:chExt cx="2124363" cy="646331"/>
            </a:xfrm>
          </p:grpSpPr>
          <p:sp>
            <p:nvSpPr>
              <p:cNvPr id="36" name="Cerrar llave 35"/>
              <p:cNvSpPr/>
              <p:nvPr/>
            </p:nvSpPr>
            <p:spPr>
              <a:xfrm>
                <a:off x="9061193" y="3667986"/>
                <a:ext cx="95870" cy="611067"/>
              </a:xfrm>
              <a:prstGeom prst="rightBrace">
                <a:avLst>
                  <a:gd name="adj1" fmla="val 40480"/>
                  <a:gd name="adj2" fmla="val 50000"/>
                </a:avLst>
              </a:prstGeom>
              <a:ln w="28575">
                <a:solidFill>
                  <a:srgbClr val="A326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9259845" y="3650353"/>
                <a:ext cx="192571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 err="1" smtClean="0"/>
                  <a:t>inhomogeneities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hyperparameters</a:t>
                </a:r>
                <a:endParaRPr lang="en-GB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/>
              <p:cNvSpPr txBox="1"/>
              <p:nvPr/>
            </p:nvSpPr>
            <p:spPr>
              <a:xfrm>
                <a:off x="656351" y="5452327"/>
                <a:ext cx="42387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43" name="CuadroTexto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51" y="5452327"/>
                <a:ext cx="4238724" cy="369332"/>
              </a:xfrm>
              <a:prstGeom prst="rect">
                <a:avLst/>
              </a:prstGeom>
              <a:blipFill>
                <a:blip r:embed="rId11"/>
                <a:stretch>
                  <a:fillRect l="-1295" r="-2158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errar llave 43"/>
          <p:cNvSpPr/>
          <p:nvPr/>
        </p:nvSpPr>
        <p:spPr>
          <a:xfrm rot="5400000">
            <a:off x="6258166" y="2629501"/>
            <a:ext cx="242389" cy="3479969"/>
          </a:xfrm>
          <a:prstGeom prst="rightBrace">
            <a:avLst>
              <a:gd name="adj1" fmla="val 40480"/>
              <a:gd name="adj2" fmla="val 50000"/>
            </a:avLst>
          </a:prstGeom>
          <a:ln w="28575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/>
          <p:cNvSpPr/>
          <p:nvPr/>
        </p:nvSpPr>
        <p:spPr>
          <a:xfrm>
            <a:off x="7233095" y="2730519"/>
            <a:ext cx="4891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/>
              <a:t>D</a:t>
            </a:r>
            <a:r>
              <a:rPr lang="es-ES" b="1" dirty="0" err="1" smtClean="0"/>
              <a:t>ose-independent</a:t>
            </a:r>
            <a:r>
              <a:rPr lang="es-ES" b="1" dirty="0" smtClean="0"/>
              <a:t> </a:t>
            </a:r>
            <a:r>
              <a:rPr lang="es-ES" b="1" dirty="0" err="1" smtClean="0"/>
              <a:t>inhomogeneities</a:t>
            </a:r>
            <a:r>
              <a:rPr lang="es-ES" b="1" dirty="0" smtClean="0"/>
              <a:t> </a:t>
            </a:r>
            <a:r>
              <a:rPr lang="es-ES" b="1" dirty="0" err="1" smtClean="0"/>
              <a:t>parameters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/>
              <p:cNvSpPr txBox="1"/>
              <p:nvPr/>
            </p:nvSpPr>
            <p:spPr>
              <a:xfrm>
                <a:off x="5525321" y="5450858"/>
                <a:ext cx="60163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46" name="Cuadro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321" y="5450858"/>
                <a:ext cx="6016327" cy="369332"/>
              </a:xfrm>
              <a:prstGeom prst="rect">
                <a:avLst/>
              </a:prstGeom>
              <a:blipFill>
                <a:blip r:embed="rId12"/>
                <a:stretch>
                  <a:fillRect l="-709" r="-1418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ector recto de flecha 46"/>
          <p:cNvCxnSpPr>
            <a:stCxn id="43" idx="3"/>
            <a:endCxn id="46" idx="1"/>
          </p:cNvCxnSpPr>
          <p:nvPr/>
        </p:nvCxnSpPr>
        <p:spPr>
          <a:xfrm flipV="1">
            <a:off x="4895075" y="5635524"/>
            <a:ext cx="630246" cy="1469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4367685" y="1804273"/>
            <a:ext cx="2237875" cy="712062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4" name="Rectángulo 53"/>
          <p:cNvSpPr/>
          <p:nvPr/>
        </p:nvSpPr>
        <p:spPr>
          <a:xfrm>
            <a:off x="8898082" y="5836198"/>
            <a:ext cx="20676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err="1" smtClean="0"/>
              <a:t>Perturbation</a:t>
            </a:r>
            <a:r>
              <a:rPr lang="es-ES" sz="1400" dirty="0" smtClean="0"/>
              <a:t> </a:t>
            </a:r>
            <a:r>
              <a:rPr lang="es-ES" sz="1400" dirty="0" err="1" smtClean="0"/>
              <a:t>theory</a:t>
            </a:r>
            <a:endParaRPr lang="en-US" sz="1400" dirty="0"/>
          </a:p>
        </p:txBody>
      </p:sp>
      <p:sp>
        <p:nvSpPr>
          <p:cNvPr id="55" name="Rectángulo 54"/>
          <p:cNvSpPr/>
          <p:nvPr/>
        </p:nvSpPr>
        <p:spPr>
          <a:xfrm>
            <a:off x="4312533" y="2957656"/>
            <a:ext cx="1783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Normal </a:t>
            </a:r>
            <a:r>
              <a:rPr lang="en-GB" sz="1400" dirty="0" smtClean="0"/>
              <a:t>distribution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577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52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8911145" y="2413787"/>
            <a:ext cx="3045706" cy="311907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8522577" y="3251929"/>
            <a:ext cx="3404377" cy="1220467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6279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 new Bayesian multichannel method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4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dose from calibration curve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/>
              <p:cNvSpPr txBox="1"/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sSubSup>
                        <m:sSub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8" name="Cuadro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91" y="918094"/>
                <a:ext cx="4875502" cy="419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ángulo 28"/>
          <p:cNvSpPr/>
          <p:nvPr/>
        </p:nvSpPr>
        <p:spPr>
          <a:xfrm>
            <a:off x="9678799" y="815160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</a:t>
            </a:r>
          </a:p>
          <a:p>
            <a:r>
              <a:rPr lang="es-ES" dirty="0" smtClean="0"/>
              <a:t>m </a:t>
            </a:r>
            <a:r>
              <a:rPr lang="es-ES" dirty="0"/>
              <a:t>≡ </a:t>
            </a:r>
            <a:r>
              <a:rPr lang="es-ES" dirty="0" smtClean="0"/>
              <a:t>pixel </a:t>
            </a:r>
            <a:r>
              <a:rPr lang="es-ES" dirty="0" err="1" smtClean="0"/>
              <a:t>number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1906517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Pixel </a:t>
            </a:r>
            <a:r>
              <a:rPr lang="en-GB" sz="2000" b="1" dirty="0" err="1" smtClean="0"/>
              <a:t>inhomogeneities</a:t>
            </a:r>
            <a:r>
              <a:rPr lang="en-GB" sz="2000" b="1" dirty="0" smtClean="0"/>
              <a:t> parameters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7044785" y="1943187"/>
                <a:ext cx="49781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785" y="1943187"/>
                <a:ext cx="4978158" cy="369332"/>
              </a:xfrm>
              <a:prstGeom prst="rect">
                <a:avLst/>
              </a:prstGeom>
              <a:blipFill>
                <a:blip r:embed="rId6"/>
                <a:stretch>
                  <a:fillRect l="-1103" r="-1838" b="-3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s-ES" dirty="0" smtClean="0"/>
                  <a:t>active </a:t>
                </a:r>
                <a:r>
                  <a:rPr lang="es-ES" dirty="0" err="1" smtClean="0"/>
                  <a:t>layer</a:t>
                </a:r>
                <a:endParaRPr lang="es-E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" dirty="0" smtClean="0"/>
                  <a:t> non-</a:t>
                </a:r>
                <a:r>
                  <a:rPr lang="es-ES" dirty="0" err="1" smtClean="0"/>
                  <a:t>irradiated</a:t>
                </a:r>
                <a:r>
                  <a:rPr lang="es-ES" dirty="0" smtClean="0"/>
                  <a:t> film</a:t>
                </a:r>
                <a:endParaRPr lang="es-ES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13" y="1804688"/>
                <a:ext cx="2295437" cy="646331"/>
              </a:xfrm>
              <a:prstGeom prst="rect">
                <a:avLst/>
              </a:prstGeom>
              <a:blipFill>
                <a:blip r:embed="rId7"/>
                <a:stretch>
                  <a:fillRect l="-796" t="-4717" r="-1592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/>
          <p:cNvCxnSpPr>
            <a:stCxn id="2" idx="3"/>
            <a:endCxn id="18" idx="1"/>
          </p:cNvCxnSpPr>
          <p:nvPr/>
        </p:nvCxnSpPr>
        <p:spPr>
          <a:xfrm flipV="1">
            <a:off x="6660450" y="2127853"/>
            <a:ext cx="384335" cy="1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8898082" y="2399529"/>
                <a:ext cx="30457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 smtClean="0"/>
                  <a:t> triple-cannel inferred dose</a:t>
                </a:r>
                <a:endParaRPr lang="en-GB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082" y="2399529"/>
                <a:ext cx="3045706" cy="369332"/>
              </a:xfrm>
              <a:prstGeom prst="rect">
                <a:avLst/>
              </a:prstGeom>
              <a:blipFill>
                <a:blip r:embed="rId8"/>
                <a:stretch>
                  <a:fillRect t="-10000" r="-802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21"/>
          <p:cNvSpPr/>
          <p:nvPr/>
        </p:nvSpPr>
        <p:spPr>
          <a:xfrm>
            <a:off x="8826979" y="1928674"/>
            <a:ext cx="3209027" cy="420517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endParaRPr lang="en-US" sz="1200" dirty="0"/>
          </a:p>
        </p:txBody>
      </p:sp>
      <p:sp>
        <p:nvSpPr>
          <p:cNvPr id="5" name="Rectángulo 4"/>
          <p:cNvSpPr/>
          <p:nvPr/>
        </p:nvSpPr>
        <p:spPr>
          <a:xfrm>
            <a:off x="9059770" y="1637298"/>
            <a:ext cx="2743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Model based </a:t>
            </a:r>
            <a:r>
              <a:rPr lang="en-US" sz="1400" dirty="0"/>
              <a:t>on Beer-Lambert Law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2894940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Maximum a posteriori estimation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342250" y="3296540"/>
                <a:ext cx="7854843" cy="1020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  <m:nary>
                            <m:naryPr>
                              <m:chr m:val="∑"/>
                              <m:supHide m:val="on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𝑘𝑚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𝑘𝑚</m:t>
                                      </m:r>
                                    </m:sub>
                                    <m:sup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fName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E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E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" y="3296540"/>
                <a:ext cx="7854843" cy="10209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errar llave 26"/>
          <p:cNvSpPr/>
          <p:nvPr/>
        </p:nvSpPr>
        <p:spPr>
          <a:xfrm rot="5400000">
            <a:off x="2762608" y="3184256"/>
            <a:ext cx="231131" cy="2391823"/>
          </a:xfrm>
          <a:prstGeom prst="rightBrace">
            <a:avLst>
              <a:gd name="adj1" fmla="val 40480"/>
              <a:gd name="adj2" fmla="val 50000"/>
            </a:avLst>
          </a:prstGeom>
          <a:ln w="28575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2279468" y="4566763"/>
            <a:ext cx="1188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 smtClean="0"/>
              <a:t>likelihood</a:t>
            </a:r>
            <a:endParaRPr lang="en-US" dirty="0"/>
          </a:p>
        </p:txBody>
      </p:sp>
      <p:sp>
        <p:nvSpPr>
          <p:cNvPr id="35" name="Rectángulo 34"/>
          <p:cNvSpPr/>
          <p:nvPr/>
        </p:nvSpPr>
        <p:spPr>
          <a:xfrm>
            <a:off x="5788869" y="4571405"/>
            <a:ext cx="1188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priori</a:t>
            </a:r>
            <a:endParaRPr lang="en-US" dirty="0"/>
          </a:p>
        </p:txBody>
      </p:sp>
      <p:grpSp>
        <p:nvGrpSpPr>
          <p:cNvPr id="19" name="Grupo 18"/>
          <p:cNvGrpSpPr/>
          <p:nvPr/>
        </p:nvGrpSpPr>
        <p:grpSpPr>
          <a:xfrm>
            <a:off x="8642722" y="3255425"/>
            <a:ext cx="3284232" cy="1140953"/>
            <a:chOff x="8355336" y="3338889"/>
            <a:chExt cx="3284232" cy="11409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ángulo 9"/>
                <p:cNvSpPr/>
                <p:nvPr/>
              </p:nvSpPr>
              <p:spPr>
                <a:xfrm>
                  <a:off x="8355336" y="3338889"/>
                  <a:ext cx="3284232" cy="11409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𝑘𝑚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GB" dirty="0" smtClean="0"/>
                    <a:t> dose measurement variance</a:t>
                  </a:r>
                </a:p>
                <a:p>
                  <a:endParaRPr lang="en-GB" sz="1000" dirty="0" smtClean="0"/>
                </a:p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</m:oMath>
                  </a14:m>
                  <a:r>
                    <a:rPr lang="en-GB" dirty="0" smtClean="0"/>
                    <a:t> 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GB" dirty="0" smtClean="0"/>
                    <a:t> </a:t>
                  </a:r>
                </a:p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a14:m>
                  <a:r>
                    <a:rPr lang="en-GB" dirty="0"/>
                    <a:t> 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Rectángulo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5336" y="3338889"/>
                  <a:ext cx="3284232" cy="1140953"/>
                </a:xfrm>
                <a:prstGeom prst="rect">
                  <a:avLst/>
                </a:prstGeom>
                <a:blipFill>
                  <a:blip r:embed="rId10"/>
                  <a:stretch>
                    <a:fillRect l="-557" t="-1604" r="-742" b="-481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upo 14"/>
            <p:cNvGrpSpPr/>
            <p:nvPr/>
          </p:nvGrpSpPr>
          <p:grpSpPr>
            <a:xfrm>
              <a:off x="9061193" y="3780983"/>
              <a:ext cx="2124363" cy="646331"/>
              <a:chOff x="9061193" y="3650353"/>
              <a:chExt cx="2124363" cy="646331"/>
            </a:xfrm>
          </p:grpSpPr>
          <p:sp>
            <p:nvSpPr>
              <p:cNvPr id="36" name="Cerrar llave 35"/>
              <p:cNvSpPr/>
              <p:nvPr/>
            </p:nvSpPr>
            <p:spPr>
              <a:xfrm>
                <a:off x="9061193" y="3667986"/>
                <a:ext cx="95870" cy="611067"/>
              </a:xfrm>
              <a:prstGeom prst="rightBrace">
                <a:avLst>
                  <a:gd name="adj1" fmla="val 40480"/>
                  <a:gd name="adj2" fmla="val 50000"/>
                </a:avLst>
              </a:prstGeom>
              <a:ln w="28575">
                <a:solidFill>
                  <a:srgbClr val="A326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9259845" y="3650353"/>
                <a:ext cx="192571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 err="1" smtClean="0"/>
                  <a:t>inhomogeneities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hyperparameters</a:t>
                </a:r>
                <a:endParaRPr lang="en-GB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/>
              <p:cNvSpPr txBox="1"/>
              <p:nvPr/>
            </p:nvSpPr>
            <p:spPr>
              <a:xfrm>
                <a:off x="656351" y="5452327"/>
                <a:ext cx="42387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43" name="CuadroTexto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51" y="5452327"/>
                <a:ext cx="4238724" cy="369332"/>
              </a:xfrm>
              <a:prstGeom prst="rect">
                <a:avLst/>
              </a:prstGeom>
              <a:blipFill>
                <a:blip r:embed="rId11"/>
                <a:stretch>
                  <a:fillRect l="-1295" r="-2158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errar llave 43"/>
          <p:cNvSpPr/>
          <p:nvPr/>
        </p:nvSpPr>
        <p:spPr>
          <a:xfrm rot="5400000">
            <a:off x="6258166" y="2629501"/>
            <a:ext cx="242389" cy="3479969"/>
          </a:xfrm>
          <a:prstGeom prst="rightBrace">
            <a:avLst>
              <a:gd name="adj1" fmla="val 40480"/>
              <a:gd name="adj2" fmla="val 50000"/>
            </a:avLst>
          </a:prstGeom>
          <a:ln w="28575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Rectángulo 44"/>
          <p:cNvSpPr/>
          <p:nvPr/>
        </p:nvSpPr>
        <p:spPr>
          <a:xfrm>
            <a:off x="7233095" y="2730519"/>
            <a:ext cx="4891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Dose-independent </a:t>
            </a:r>
            <a:r>
              <a:rPr lang="en-GB" b="1" dirty="0" err="1" smtClean="0"/>
              <a:t>inhomogeneities</a:t>
            </a:r>
            <a:r>
              <a:rPr lang="en-GB" b="1" dirty="0" smtClean="0"/>
              <a:t> parameters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/>
              <p:cNvSpPr txBox="1"/>
              <p:nvPr/>
            </p:nvSpPr>
            <p:spPr>
              <a:xfrm>
                <a:off x="5525321" y="5450858"/>
                <a:ext cx="60163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𝑛𝑒𝑡𝑂𝐷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46" name="Cuadro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321" y="5450858"/>
                <a:ext cx="6016327" cy="369332"/>
              </a:xfrm>
              <a:prstGeom prst="rect">
                <a:avLst/>
              </a:prstGeom>
              <a:blipFill>
                <a:blip r:embed="rId12"/>
                <a:stretch>
                  <a:fillRect l="-709" r="-1418" b="-344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ector recto de flecha 46"/>
          <p:cNvCxnSpPr>
            <a:stCxn id="43" idx="3"/>
            <a:endCxn id="46" idx="1"/>
          </p:cNvCxnSpPr>
          <p:nvPr/>
        </p:nvCxnSpPr>
        <p:spPr>
          <a:xfrm flipV="1">
            <a:off x="4895075" y="5635524"/>
            <a:ext cx="630246" cy="1469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4367685" y="1804273"/>
            <a:ext cx="2237875" cy="712062"/>
          </a:xfrm>
          <a:prstGeom prst="roundRect">
            <a:avLst/>
          </a:prstGeom>
          <a:noFill/>
          <a:ln w="28575">
            <a:solidFill>
              <a:srgbClr val="FFC61E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54" name="Rectángulo 53"/>
          <p:cNvSpPr/>
          <p:nvPr/>
        </p:nvSpPr>
        <p:spPr>
          <a:xfrm>
            <a:off x="8898082" y="5836198"/>
            <a:ext cx="20676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err="1" smtClean="0"/>
              <a:t>Perturbation</a:t>
            </a:r>
            <a:r>
              <a:rPr lang="es-ES" sz="1400" dirty="0" smtClean="0"/>
              <a:t> </a:t>
            </a:r>
            <a:r>
              <a:rPr lang="es-ES" sz="1400" dirty="0" err="1" smtClean="0"/>
              <a:t>theory</a:t>
            </a:r>
            <a:endParaRPr lang="en-US" sz="1400" dirty="0"/>
          </a:p>
        </p:txBody>
      </p:sp>
      <p:sp>
        <p:nvSpPr>
          <p:cNvPr id="55" name="Rectángulo 54"/>
          <p:cNvSpPr/>
          <p:nvPr/>
        </p:nvSpPr>
        <p:spPr>
          <a:xfrm>
            <a:off x="4312533" y="2957656"/>
            <a:ext cx="1783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smtClean="0"/>
              <a:t>Normal </a:t>
            </a:r>
            <a:r>
              <a:rPr lang="en-GB" sz="1400" dirty="0" smtClean="0"/>
              <a:t>distribution</a:t>
            </a:r>
            <a:endParaRPr lang="en-US" sz="1400" dirty="0"/>
          </a:p>
        </p:txBody>
      </p:sp>
      <p:sp>
        <p:nvSpPr>
          <p:cNvPr id="56" name="Rectángulo 55"/>
          <p:cNvSpPr/>
          <p:nvPr/>
        </p:nvSpPr>
        <p:spPr>
          <a:xfrm>
            <a:off x="1595758" y="4863975"/>
            <a:ext cx="2556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Weighted least squares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/>
          </a:p>
        </p:txBody>
      </p:sp>
      <p:sp>
        <p:nvSpPr>
          <p:cNvPr id="57" name="Rectángulo 56"/>
          <p:cNvSpPr/>
          <p:nvPr/>
        </p:nvSpPr>
        <p:spPr>
          <a:xfrm>
            <a:off x="4580153" y="4858212"/>
            <a:ext cx="3598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More information extracted from calibration data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7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5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651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46181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EBT3 </a:t>
            </a:r>
            <a:r>
              <a:rPr lang="en-GB" sz="3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radiochromic</a:t>
            </a:r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film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1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371" y="990851"/>
            <a:ext cx="5059870" cy="16200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234618" y="1290073"/>
            <a:ext cx="2086255" cy="1021556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/>
              <a:t>Estructure</a:t>
            </a:r>
            <a:r>
              <a:rPr lang="en-GB" b="1" dirty="0" smtClean="0"/>
              <a:t> of </a:t>
            </a:r>
            <a:r>
              <a:rPr lang="en-GB" b="1" dirty="0" err="1" smtClean="0"/>
              <a:t>GAFChromic</a:t>
            </a:r>
            <a:r>
              <a:rPr lang="en-GB" b="1" dirty="0" smtClean="0"/>
              <a:t> EBT3 Dosimetry Film </a:t>
            </a:r>
            <a:endParaRPr lang="en-GB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7660197" y="815864"/>
            <a:ext cx="2280213" cy="408623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Technical features</a:t>
            </a:r>
            <a:endParaRPr lang="en-US" b="1" dirty="0"/>
          </a:p>
        </p:txBody>
      </p:sp>
      <p:sp>
        <p:nvSpPr>
          <p:cNvPr id="34" name="Rectángulo 33"/>
          <p:cNvSpPr/>
          <p:nvPr/>
        </p:nvSpPr>
        <p:spPr>
          <a:xfrm>
            <a:off x="7813103" y="1264186"/>
            <a:ext cx="43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 Optimum </a:t>
            </a:r>
            <a:r>
              <a:rPr lang="en-US" dirty="0"/>
              <a:t>dose range: 0.2 </a:t>
            </a:r>
            <a:r>
              <a:rPr lang="en-US" dirty="0" err="1"/>
              <a:t>Gy</a:t>
            </a:r>
            <a:r>
              <a:rPr lang="en-US" dirty="0"/>
              <a:t> to 10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35" name="Rectángulo 34"/>
          <p:cNvSpPr/>
          <p:nvPr/>
        </p:nvSpPr>
        <p:spPr>
          <a:xfrm>
            <a:off x="7813103" y="1638468"/>
            <a:ext cx="43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 Near tissue equivalent</a:t>
            </a:r>
            <a:endParaRPr lang="en-US" dirty="0"/>
          </a:p>
        </p:txBody>
      </p:sp>
      <p:sp>
        <p:nvSpPr>
          <p:cNvPr id="36" name="Rectángulo 35"/>
          <p:cNvSpPr/>
          <p:nvPr/>
        </p:nvSpPr>
        <p:spPr>
          <a:xfrm>
            <a:off x="7813104" y="1983897"/>
            <a:ext cx="4307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 Energy-dependence</a:t>
            </a:r>
            <a:r>
              <a:rPr lang="en-US" dirty="0"/>
              <a:t>: minimal response difference from 100keV into the MV range</a:t>
            </a:r>
          </a:p>
        </p:txBody>
      </p:sp>
    </p:spTree>
    <p:extLst>
      <p:ext uri="{BB962C8B-B14F-4D97-AF65-F5344CB8AC3E}">
        <p14:creationId xmlns:p14="http://schemas.microsoft.com/office/powerpoint/2010/main" val="329522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5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5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 priori distribution effect</a:t>
            </a:r>
            <a:endParaRPr lang="en-GB" sz="2000" b="1" dirty="0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0" y="1541765"/>
            <a:ext cx="5400000" cy="4320000"/>
          </a:xfrm>
          <a:prstGeom prst="rect">
            <a:avLst/>
          </a:prstGeom>
        </p:spPr>
      </p:pic>
      <p:cxnSp>
        <p:nvCxnSpPr>
          <p:cNvPr id="50" name="Conector recto 49"/>
          <p:cNvCxnSpPr/>
          <p:nvPr/>
        </p:nvCxnSpPr>
        <p:spPr>
          <a:xfrm>
            <a:off x="640081" y="3714828"/>
            <a:ext cx="272847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43" y="1538297"/>
            <a:ext cx="5276824" cy="43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7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5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 priori distribution effect</a:t>
            </a:r>
            <a:endParaRPr lang="en-GB" sz="2000" b="1" dirty="0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0" y="1541765"/>
            <a:ext cx="5400000" cy="4320000"/>
          </a:xfrm>
          <a:prstGeom prst="rect">
            <a:avLst/>
          </a:prstGeom>
        </p:spPr>
      </p:pic>
      <p:cxnSp>
        <p:nvCxnSpPr>
          <p:cNvPr id="50" name="Conector recto 49"/>
          <p:cNvCxnSpPr/>
          <p:nvPr/>
        </p:nvCxnSpPr>
        <p:spPr>
          <a:xfrm>
            <a:off x="640081" y="3714828"/>
            <a:ext cx="272847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43" y="1538297"/>
            <a:ext cx="5276823" cy="4319998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7195530" y="1332997"/>
            <a:ext cx="3881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Less variation with priori information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208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7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Dose independence of parameters</a:t>
            </a:r>
            <a:endParaRPr lang="en-GB" sz="2000" b="1" dirty="0"/>
          </a:p>
        </p:txBody>
      </p: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8" r="37879" b="9596"/>
          <a:stretch/>
        </p:blipFill>
        <p:spPr>
          <a:xfrm>
            <a:off x="4385044" y="2004104"/>
            <a:ext cx="335453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t="14476" r="16638" b="19230"/>
          <a:stretch/>
        </p:blipFill>
        <p:spPr>
          <a:xfrm>
            <a:off x="4369366" y="1881051"/>
            <a:ext cx="3440161" cy="3543097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7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Dose independence of parameters</a:t>
            </a:r>
            <a:endParaRPr lang="en-GB" sz="2000" b="1" dirty="0"/>
          </a:p>
        </p:txBody>
      </p: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5"/>
          <a:stretch/>
        </p:blipFill>
        <p:spPr>
          <a:xfrm>
            <a:off x="7210697" y="1642841"/>
            <a:ext cx="4833258" cy="4206510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7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Dose independence of parameters</a:t>
            </a:r>
            <a:endParaRPr lang="en-GB" sz="2000" b="1" dirty="0"/>
          </a:p>
        </p:txBody>
      </p: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6" r="7824"/>
          <a:stretch/>
        </p:blipFill>
        <p:spPr>
          <a:xfrm>
            <a:off x="287382" y="1642840"/>
            <a:ext cx="4058473" cy="4239039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t="14476" r="16638" b="19230"/>
          <a:stretch/>
        </p:blipFill>
        <p:spPr>
          <a:xfrm>
            <a:off x="4369366" y="1881051"/>
            <a:ext cx="3440161" cy="35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0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8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Validation: Gamma Analysis</a:t>
            </a:r>
            <a:endParaRPr lang="en-GB" sz="2000" b="1" dirty="0"/>
          </a:p>
        </p:txBody>
      </p: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51602" t="13980" r="5669" b="34353"/>
          <a:stretch/>
        </p:blipFill>
        <p:spPr>
          <a:xfrm>
            <a:off x="4166981" y="1854925"/>
            <a:ext cx="3618482" cy="361462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8" r="37879" b="9596"/>
          <a:stretch/>
        </p:blipFill>
        <p:spPr>
          <a:xfrm>
            <a:off x="610038" y="2004104"/>
            <a:ext cx="3354539" cy="33832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242" t="61321" r="51855" b="-103"/>
          <a:stretch/>
        </p:blipFill>
        <p:spPr>
          <a:xfrm>
            <a:off x="8193784" y="2377551"/>
            <a:ext cx="3265785" cy="2186570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4452330" y="954765"/>
            <a:ext cx="3881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Criteria: 4cGy-2mm</a:t>
            </a:r>
            <a:endParaRPr lang="en-GB" dirty="0"/>
          </a:p>
        </p:txBody>
      </p:sp>
      <p:sp>
        <p:nvSpPr>
          <p:cNvPr id="27" name="Rectángulo 26"/>
          <p:cNvSpPr/>
          <p:nvPr/>
        </p:nvSpPr>
        <p:spPr>
          <a:xfrm>
            <a:off x="8634726" y="4564450"/>
            <a:ext cx="238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Gamma &lt; 1% - 90.73%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83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8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Validation: Gamma Analysis</a:t>
            </a:r>
            <a:endParaRPr lang="en-GB" sz="2000" b="1" dirty="0"/>
          </a:p>
        </p:txBody>
      </p: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51602" t="13980" r="5669" b="34353"/>
          <a:stretch/>
        </p:blipFill>
        <p:spPr>
          <a:xfrm>
            <a:off x="4166981" y="1854925"/>
            <a:ext cx="3618482" cy="361462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8" r="37879" b="9596"/>
          <a:stretch/>
        </p:blipFill>
        <p:spPr>
          <a:xfrm>
            <a:off x="610038" y="2004104"/>
            <a:ext cx="3354539" cy="33832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242" t="61321" r="51855" b="-103"/>
          <a:stretch/>
        </p:blipFill>
        <p:spPr>
          <a:xfrm>
            <a:off x="8193784" y="2377551"/>
            <a:ext cx="3265785" cy="2186570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4452330" y="954765"/>
            <a:ext cx="3881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Criteria: 4cGy-2mm</a:t>
            </a:r>
            <a:endParaRPr lang="en-GB" dirty="0"/>
          </a:p>
        </p:txBody>
      </p:sp>
      <p:sp>
        <p:nvSpPr>
          <p:cNvPr id="27" name="Rectángulo 26"/>
          <p:cNvSpPr/>
          <p:nvPr/>
        </p:nvSpPr>
        <p:spPr>
          <a:xfrm>
            <a:off x="8634726" y="4564450"/>
            <a:ext cx="2383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Gamma &lt; 1% - 90.73%</a:t>
            </a:r>
            <a:endParaRPr lang="en-GB" dirty="0"/>
          </a:p>
        </p:txBody>
      </p:sp>
      <p:sp>
        <p:nvSpPr>
          <p:cNvPr id="22" name="Rectángulo 21"/>
          <p:cNvSpPr/>
          <p:nvPr/>
        </p:nvSpPr>
        <p:spPr>
          <a:xfrm>
            <a:off x="4699890" y="5513027"/>
            <a:ext cx="2552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Scanner lateral artefacts</a:t>
            </a:r>
            <a:endParaRPr lang="en-GB" dirty="0"/>
          </a:p>
        </p:txBody>
      </p:sp>
      <p:sp>
        <p:nvSpPr>
          <p:cNvPr id="8" name="Rectángulo 7"/>
          <p:cNvSpPr/>
          <p:nvPr/>
        </p:nvSpPr>
        <p:spPr>
          <a:xfrm>
            <a:off x="4336869" y="2056356"/>
            <a:ext cx="3278777" cy="6215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/>
          <p:cNvSpPr/>
          <p:nvPr/>
        </p:nvSpPr>
        <p:spPr>
          <a:xfrm>
            <a:off x="4336869" y="4708118"/>
            <a:ext cx="3278777" cy="6215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0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9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IMRT plan verification</a:t>
            </a:r>
            <a:endParaRPr lang="en-GB" sz="2000" b="1" dirty="0"/>
          </a:p>
        </p:txBody>
      </p: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b="8841"/>
          <a:stretch/>
        </p:blipFill>
        <p:spPr>
          <a:xfrm>
            <a:off x="13060" y="1690140"/>
            <a:ext cx="4151884" cy="353500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4" b="8841"/>
          <a:stretch/>
        </p:blipFill>
        <p:spPr>
          <a:xfrm>
            <a:off x="4036420" y="1690140"/>
            <a:ext cx="4133556" cy="35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9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IMRT plan verification</a:t>
            </a:r>
            <a:endParaRPr lang="en-GB" sz="2000" b="1" dirty="0"/>
          </a:p>
        </p:txBody>
      </p: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b="8841"/>
          <a:stretch/>
        </p:blipFill>
        <p:spPr>
          <a:xfrm>
            <a:off x="13060" y="1690140"/>
            <a:ext cx="4151884" cy="353500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4" b="8841"/>
          <a:stretch/>
        </p:blipFill>
        <p:spPr>
          <a:xfrm>
            <a:off x="4036420" y="1690140"/>
            <a:ext cx="4133556" cy="35350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3" b="8504"/>
          <a:stretch/>
        </p:blipFill>
        <p:spPr>
          <a:xfrm>
            <a:off x="8046718" y="1690139"/>
            <a:ext cx="4120370" cy="354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46181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EBT3 </a:t>
            </a:r>
            <a:r>
              <a:rPr lang="en-GB" sz="3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radiochromic</a:t>
            </a:r>
            <a:r>
              <a:rPr lang="en-GB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film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1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371" y="990851"/>
            <a:ext cx="5059870" cy="16200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234618" y="1290073"/>
            <a:ext cx="2086255" cy="1021556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/>
              <a:t>Estructure</a:t>
            </a:r>
            <a:r>
              <a:rPr lang="en-GB" b="1" dirty="0" smtClean="0"/>
              <a:t> of </a:t>
            </a:r>
            <a:r>
              <a:rPr lang="en-GB" b="1" dirty="0" err="1" smtClean="0"/>
              <a:t>GAFChromic</a:t>
            </a:r>
            <a:r>
              <a:rPr lang="en-GB" b="1" dirty="0" smtClean="0"/>
              <a:t> EBT3 Dosimetry Film </a:t>
            </a:r>
            <a:endParaRPr lang="en-GB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7660197" y="815864"/>
            <a:ext cx="2280213" cy="408623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Technical features</a:t>
            </a:r>
            <a:endParaRPr lang="en-US" b="1" dirty="0"/>
          </a:p>
        </p:txBody>
      </p:sp>
      <p:sp>
        <p:nvSpPr>
          <p:cNvPr id="34" name="Rectángulo 33"/>
          <p:cNvSpPr/>
          <p:nvPr/>
        </p:nvSpPr>
        <p:spPr>
          <a:xfrm>
            <a:off x="7813103" y="1264186"/>
            <a:ext cx="43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 Optimum </a:t>
            </a:r>
            <a:r>
              <a:rPr lang="en-US" dirty="0"/>
              <a:t>dose range: 0.2 </a:t>
            </a:r>
            <a:r>
              <a:rPr lang="en-US" dirty="0" err="1"/>
              <a:t>Gy</a:t>
            </a:r>
            <a:r>
              <a:rPr lang="en-US" dirty="0"/>
              <a:t> to 10 </a:t>
            </a:r>
            <a:r>
              <a:rPr lang="en-US" dirty="0" err="1"/>
              <a:t>Gy</a:t>
            </a:r>
            <a:endParaRPr lang="en-US" dirty="0"/>
          </a:p>
        </p:txBody>
      </p:sp>
      <p:sp>
        <p:nvSpPr>
          <p:cNvPr id="35" name="Rectángulo 34"/>
          <p:cNvSpPr/>
          <p:nvPr/>
        </p:nvSpPr>
        <p:spPr>
          <a:xfrm>
            <a:off x="7813103" y="1638468"/>
            <a:ext cx="4307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 Near tissue equivalent</a:t>
            </a:r>
            <a:endParaRPr lang="en-US" dirty="0"/>
          </a:p>
        </p:txBody>
      </p:sp>
      <p:sp>
        <p:nvSpPr>
          <p:cNvPr id="36" name="Rectángulo 35"/>
          <p:cNvSpPr/>
          <p:nvPr/>
        </p:nvSpPr>
        <p:spPr>
          <a:xfrm>
            <a:off x="7813104" y="1983897"/>
            <a:ext cx="4307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 Energy-dependence</a:t>
            </a:r>
            <a:r>
              <a:rPr lang="en-US" dirty="0"/>
              <a:t>: minimal response difference from 100keV into the MV range</a:t>
            </a:r>
          </a:p>
        </p:txBody>
      </p:sp>
      <p:pic>
        <p:nvPicPr>
          <p:cNvPr id="2052" name="Picture 4" descr="Fig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48" y="3184797"/>
            <a:ext cx="4345715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123198" y="3717552"/>
            <a:ext cx="2309093" cy="1634490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Spectra of an EBT3 </a:t>
            </a:r>
            <a:r>
              <a:rPr lang="en-US" b="1" dirty="0" err="1"/>
              <a:t>Gafchromic</a:t>
            </a:r>
            <a:r>
              <a:rPr lang="en-US" b="1" dirty="0"/>
              <a:t> film exposed to </a:t>
            </a:r>
            <a:r>
              <a:rPr lang="en-US" b="1" baseline="30000" dirty="0"/>
              <a:t>60</a:t>
            </a:r>
            <a:r>
              <a:rPr lang="en-US" b="1" dirty="0"/>
              <a:t>Co gamma-rays from the </a:t>
            </a:r>
            <a:r>
              <a:rPr lang="en-US" b="1" dirty="0" smtClean="0"/>
              <a:t>HDR-irradiator</a:t>
            </a:r>
            <a:endParaRPr lang="en-GB" b="1" dirty="0"/>
          </a:p>
        </p:txBody>
      </p:sp>
      <p:sp>
        <p:nvSpPr>
          <p:cNvPr id="38" name="Rectángulo 37"/>
          <p:cNvSpPr/>
          <p:nvPr/>
        </p:nvSpPr>
        <p:spPr>
          <a:xfrm>
            <a:off x="7381920" y="3409102"/>
            <a:ext cx="3084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/>
              <a:t>[ </a:t>
            </a:r>
            <a:r>
              <a:rPr lang="es-ES" sz="1200" dirty="0" smtClean="0"/>
              <a:t>P. </a:t>
            </a:r>
            <a:r>
              <a:rPr lang="es-ES" sz="1200" dirty="0" err="1" smtClean="0"/>
              <a:t>Casolaro</a:t>
            </a:r>
            <a:r>
              <a:rPr lang="es-ES" sz="1200" dirty="0" smtClean="0"/>
              <a:t> </a:t>
            </a:r>
            <a:r>
              <a:rPr lang="es-ES" sz="1200" i="1" dirty="0" smtClean="0"/>
              <a:t>et al </a:t>
            </a:r>
            <a:r>
              <a:rPr lang="es-ES" sz="1200" dirty="0"/>
              <a:t>/ </a:t>
            </a:r>
            <a:r>
              <a:rPr lang="es-ES" sz="1200" dirty="0" err="1"/>
              <a:t>Scientific</a:t>
            </a:r>
            <a:r>
              <a:rPr lang="es-ES" sz="1200" dirty="0"/>
              <a:t> </a:t>
            </a:r>
            <a:r>
              <a:rPr lang="es-ES" sz="1200" dirty="0" err="1" smtClean="0"/>
              <a:t>Reports</a:t>
            </a:r>
            <a:r>
              <a:rPr lang="es-ES" sz="1200" dirty="0" smtClean="0"/>
              <a:t> </a:t>
            </a:r>
            <a:r>
              <a:rPr lang="es-ES" sz="1200" dirty="0" err="1" smtClean="0"/>
              <a:t>volume</a:t>
            </a:r>
            <a:r>
              <a:rPr lang="es-ES" sz="1200" dirty="0"/>
              <a:t> 9, </a:t>
            </a:r>
            <a:r>
              <a:rPr lang="es-ES" sz="1200" dirty="0" err="1"/>
              <a:t>Article</a:t>
            </a:r>
            <a:r>
              <a:rPr lang="es-ES" sz="1200" dirty="0"/>
              <a:t> </a:t>
            </a:r>
            <a:r>
              <a:rPr lang="es-ES" sz="1200" dirty="0" err="1"/>
              <a:t>number</a:t>
            </a:r>
            <a:r>
              <a:rPr lang="es-ES" sz="1200" dirty="0"/>
              <a:t>: 5307 (2019)</a:t>
            </a:r>
            <a:r>
              <a:rPr lang="en-US" sz="1200" i="1" dirty="0" smtClean="0"/>
              <a:t>]</a:t>
            </a:r>
            <a:endParaRPr lang="es-ES" sz="1200" i="1" dirty="0"/>
          </a:p>
        </p:txBody>
      </p:sp>
      <p:sp>
        <p:nvSpPr>
          <p:cNvPr id="39" name="Rectángulo 38"/>
          <p:cNvSpPr/>
          <p:nvPr/>
        </p:nvSpPr>
        <p:spPr>
          <a:xfrm>
            <a:off x="7153749" y="3148359"/>
            <a:ext cx="10552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Taken from</a:t>
            </a:r>
            <a:endParaRPr lang="en-US" sz="1400" b="1" dirty="0"/>
          </a:p>
        </p:txBody>
      </p:sp>
      <p:sp>
        <p:nvSpPr>
          <p:cNvPr id="8" name="Flecha abajo 7"/>
          <p:cNvSpPr/>
          <p:nvPr/>
        </p:nvSpPr>
        <p:spPr>
          <a:xfrm rot="10800000">
            <a:off x="7381920" y="4330246"/>
            <a:ext cx="478302" cy="466192"/>
          </a:xfrm>
          <a:prstGeom prst="downArrow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7911788" y="4402210"/>
            <a:ext cx="1052890" cy="408623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Dose</a:t>
            </a:r>
            <a:endParaRPr lang="en-US" dirty="0"/>
          </a:p>
        </p:txBody>
      </p:sp>
      <p:sp>
        <p:nvSpPr>
          <p:cNvPr id="41" name="Flecha abajo 40"/>
          <p:cNvSpPr/>
          <p:nvPr/>
        </p:nvSpPr>
        <p:spPr>
          <a:xfrm rot="10800000">
            <a:off x="9880528" y="4330246"/>
            <a:ext cx="478302" cy="466192"/>
          </a:xfrm>
          <a:prstGeom prst="downArrow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07E0FFA-E6B3-48C0-9240-32FE6D6A54F4}"/>
              </a:ext>
            </a:extLst>
          </p:cNvPr>
          <p:cNvSpPr txBox="1"/>
          <p:nvPr/>
        </p:nvSpPr>
        <p:spPr>
          <a:xfrm>
            <a:off x="10410092" y="4399206"/>
            <a:ext cx="1542713" cy="408623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Absorbance</a:t>
            </a:r>
            <a:endParaRPr lang="en-US" dirty="0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9161303" y="4614689"/>
            <a:ext cx="540000" cy="6063"/>
          </a:xfrm>
          <a:prstGeom prst="straightConnector1">
            <a:avLst/>
          </a:prstGeom>
          <a:ln w="381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31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9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IMRT plan verification</a:t>
            </a:r>
            <a:endParaRPr lang="en-GB" sz="2000" b="1" dirty="0"/>
          </a:p>
        </p:txBody>
      </p: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b="8841"/>
          <a:stretch/>
        </p:blipFill>
        <p:spPr>
          <a:xfrm>
            <a:off x="13060" y="1690140"/>
            <a:ext cx="4151884" cy="353500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4" b="8841"/>
          <a:stretch/>
        </p:blipFill>
        <p:spPr>
          <a:xfrm>
            <a:off x="4036420" y="1690140"/>
            <a:ext cx="4133556" cy="35350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3" b="8504"/>
          <a:stretch/>
        </p:blipFill>
        <p:spPr>
          <a:xfrm>
            <a:off x="8046718" y="1690139"/>
            <a:ext cx="4120370" cy="3548067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 rot="748149">
            <a:off x="1962942" y="3414082"/>
            <a:ext cx="529922" cy="165722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/>
        </p:nvSpPr>
        <p:spPr>
          <a:xfrm>
            <a:off x="7863841" y="5254333"/>
            <a:ext cx="3775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Major correction in damaged pixels </a:t>
            </a:r>
            <a:r>
              <a:rPr lang="en-GB" b="1" dirty="0" smtClean="0">
                <a:solidFill>
                  <a:srgbClr val="A32638"/>
                </a:solidFill>
              </a:rPr>
              <a:t>!!</a:t>
            </a:r>
            <a:endParaRPr lang="en-GB" b="1" dirty="0"/>
          </a:p>
        </p:txBody>
      </p:sp>
      <p:sp>
        <p:nvSpPr>
          <p:cNvPr id="24" name="Elipse 23"/>
          <p:cNvSpPr/>
          <p:nvPr/>
        </p:nvSpPr>
        <p:spPr>
          <a:xfrm rot="748149">
            <a:off x="10009711" y="3414081"/>
            <a:ext cx="529922" cy="1657227"/>
          </a:xfrm>
          <a:prstGeom prst="ellipse">
            <a:avLst/>
          </a:prstGeom>
          <a:noFill/>
          <a:ln w="381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 rot="748149">
            <a:off x="1006580" y="3940210"/>
            <a:ext cx="529922" cy="86081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 rot="748149">
            <a:off x="9009681" y="3943724"/>
            <a:ext cx="529922" cy="860813"/>
          </a:xfrm>
          <a:prstGeom prst="ellipse">
            <a:avLst/>
          </a:prstGeom>
          <a:noFill/>
          <a:ln w="381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 rot="748149">
            <a:off x="710034" y="2822980"/>
            <a:ext cx="533489" cy="6913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/>
          <p:cNvSpPr/>
          <p:nvPr/>
        </p:nvSpPr>
        <p:spPr>
          <a:xfrm rot="748149">
            <a:off x="8746547" y="2821253"/>
            <a:ext cx="533489" cy="691361"/>
          </a:xfrm>
          <a:prstGeom prst="ellipse">
            <a:avLst/>
          </a:prstGeom>
          <a:noFill/>
          <a:ln w="381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8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30216" y="636031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 smtClean="0">
                <a:solidFill>
                  <a:srgbClr val="FFC61E"/>
                </a:solidFill>
              </a:rPr>
              <a:t>10</a:t>
            </a:r>
            <a:endParaRPr lang="es-ES" b="1" dirty="0">
              <a:solidFill>
                <a:srgbClr val="FFC61E"/>
              </a:solidFill>
            </a:endParaRP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IMRT plan verification</a:t>
            </a:r>
            <a:endParaRPr lang="en-GB" sz="2000" b="1" dirty="0"/>
          </a:p>
        </p:txBody>
      </p: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b="8841"/>
          <a:stretch/>
        </p:blipFill>
        <p:spPr>
          <a:xfrm>
            <a:off x="13060" y="1690140"/>
            <a:ext cx="4151884" cy="3535004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 rot="748149">
            <a:off x="1962942" y="3414082"/>
            <a:ext cx="529922" cy="165722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 rot="748149">
            <a:off x="1051795" y="3526323"/>
            <a:ext cx="529922" cy="1279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 rot="748149">
            <a:off x="710034" y="2822980"/>
            <a:ext cx="533489" cy="6913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7" name="Imagen 5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r="6700"/>
          <a:stretch/>
        </p:blipFill>
        <p:spPr>
          <a:xfrm>
            <a:off x="4010296" y="1690141"/>
            <a:ext cx="3866607" cy="391467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7" r="6364"/>
          <a:stretch/>
        </p:blipFill>
        <p:spPr>
          <a:xfrm>
            <a:off x="7955280" y="1646126"/>
            <a:ext cx="3931920" cy="39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7" r="6364"/>
          <a:stretch/>
        </p:blipFill>
        <p:spPr>
          <a:xfrm>
            <a:off x="7955280" y="1646126"/>
            <a:ext cx="3931920" cy="3994785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1" r="6700"/>
          <a:stretch/>
        </p:blipFill>
        <p:spPr>
          <a:xfrm>
            <a:off x="3905794" y="1690141"/>
            <a:ext cx="3971109" cy="3914672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30216" y="636031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 smtClean="0">
                <a:solidFill>
                  <a:srgbClr val="FFC61E"/>
                </a:solidFill>
              </a:rPr>
              <a:t>10</a:t>
            </a:r>
            <a:endParaRPr lang="es-ES" b="1" dirty="0">
              <a:solidFill>
                <a:srgbClr val="FFC61E"/>
              </a:solidFill>
            </a:endParaRP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IMRT plan verification</a:t>
            </a:r>
            <a:endParaRPr lang="en-GB" sz="2000" b="1" dirty="0"/>
          </a:p>
        </p:txBody>
      </p: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r="3816" b="8841"/>
          <a:stretch/>
        </p:blipFill>
        <p:spPr>
          <a:xfrm>
            <a:off x="13060" y="1690140"/>
            <a:ext cx="3971111" cy="3535004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 rot="748149">
            <a:off x="1962942" y="3414082"/>
            <a:ext cx="529922" cy="165722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 rot="748149">
            <a:off x="1051795" y="3526323"/>
            <a:ext cx="529922" cy="1279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 rot="748149">
            <a:off x="710034" y="2822980"/>
            <a:ext cx="533489" cy="6913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 rot="748149">
            <a:off x="4749341" y="2821254"/>
            <a:ext cx="533489" cy="691361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/>
          <p:cNvSpPr/>
          <p:nvPr/>
        </p:nvSpPr>
        <p:spPr>
          <a:xfrm rot="748149">
            <a:off x="8632989" y="2808189"/>
            <a:ext cx="533489" cy="691361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 rot="748149">
            <a:off x="5107575" y="3575371"/>
            <a:ext cx="529922" cy="1226370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 rot="748149">
            <a:off x="8993951" y="3530612"/>
            <a:ext cx="529922" cy="1271664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 rot="748149">
            <a:off x="6373949" y="3510830"/>
            <a:ext cx="132237" cy="108253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 rot="748149">
            <a:off x="10314588" y="3519538"/>
            <a:ext cx="132237" cy="108253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/>
          <p:cNvSpPr/>
          <p:nvPr/>
        </p:nvSpPr>
        <p:spPr>
          <a:xfrm>
            <a:off x="3897223" y="2032438"/>
            <a:ext cx="2072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rgbClr val="A32638"/>
                </a:solidFill>
              </a:rPr>
              <a:t>Deep damage</a:t>
            </a:r>
            <a:endParaRPr lang="en-GB" b="1" dirty="0">
              <a:solidFill>
                <a:srgbClr val="A32638"/>
              </a:solidFill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7863482" y="2032438"/>
            <a:ext cx="2072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rgbClr val="A32638"/>
                </a:solidFill>
              </a:rPr>
              <a:t>Deep damage</a:t>
            </a:r>
            <a:endParaRPr lang="en-GB" b="1" dirty="0">
              <a:solidFill>
                <a:srgbClr val="A326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94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192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Preliminary results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30216" y="636031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 smtClean="0">
                <a:solidFill>
                  <a:srgbClr val="FFC61E"/>
                </a:solidFill>
              </a:rPr>
              <a:t>10</a:t>
            </a:r>
            <a:endParaRPr lang="es-ES" b="1" dirty="0">
              <a:solidFill>
                <a:srgbClr val="FFC61E"/>
              </a:solidFill>
            </a:endParaRP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42250" y="918094"/>
            <a:ext cx="3890116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IMRT plan verification</a:t>
            </a:r>
            <a:endParaRPr lang="en-GB" sz="2000" b="1" dirty="0"/>
          </a:p>
        </p:txBody>
      </p:sp>
      <p:sp>
        <p:nvSpPr>
          <p:cNvPr id="56" name="Rectángulo 55"/>
          <p:cNvSpPr/>
          <p:nvPr/>
        </p:nvSpPr>
        <p:spPr>
          <a:xfrm>
            <a:off x="3257041" y="22236"/>
            <a:ext cx="1360798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A32638"/>
                </a:solidFill>
              </a:rPr>
              <a:t>X-Rays</a:t>
            </a:r>
            <a:endParaRPr lang="en-GB" sz="3200" b="1" dirty="0">
              <a:solidFill>
                <a:srgbClr val="A32638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b="8841"/>
          <a:stretch/>
        </p:blipFill>
        <p:spPr>
          <a:xfrm>
            <a:off x="13060" y="1690140"/>
            <a:ext cx="4151884" cy="3535004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 rot="748149">
            <a:off x="1962942" y="3414082"/>
            <a:ext cx="529922" cy="165722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 rot="748149">
            <a:off x="1051795" y="3526323"/>
            <a:ext cx="529922" cy="1279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 rot="748149">
            <a:off x="710034" y="2822980"/>
            <a:ext cx="533489" cy="69136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r="6700"/>
          <a:stretch/>
        </p:blipFill>
        <p:spPr>
          <a:xfrm>
            <a:off x="4010296" y="1690141"/>
            <a:ext cx="3866607" cy="3914672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7" r="6364"/>
          <a:stretch/>
        </p:blipFill>
        <p:spPr>
          <a:xfrm>
            <a:off x="7955280" y="1646126"/>
            <a:ext cx="3931920" cy="3994785"/>
          </a:xfrm>
          <a:prstGeom prst="rect">
            <a:avLst/>
          </a:prstGeom>
        </p:spPr>
      </p:pic>
      <p:sp>
        <p:nvSpPr>
          <p:cNvPr id="37" name="Elipse 36"/>
          <p:cNvSpPr/>
          <p:nvPr/>
        </p:nvSpPr>
        <p:spPr>
          <a:xfrm rot="748149">
            <a:off x="9950380" y="3646393"/>
            <a:ext cx="529922" cy="1422144"/>
          </a:xfrm>
          <a:prstGeom prst="ellipse">
            <a:avLst/>
          </a:prstGeom>
          <a:noFill/>
          <a:ln w="381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 rot="748149">
            <a:off x="4749341" y="2821254"/>
            <a:ext cx="533489" cy="691361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/>
          <p:cNvSpPr/>
          <p:nvPr/>
        </p:nvSpPr>
        <p:spPr>
          <a:xfrm rot="748149">
            <a:off x="8632989" y="2808189"/>
            <a:ext cx="533489" cy="691361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 rot="748149">
            <a:off x="5107575" y="3575371"/>
            <a:ext cx="529922" cy="1226370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 rot="748149">
            <a:off x="8993951" y="3530612"/>
            <a:ext cx="529922" cy="1271664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 rot="748149">
            <a:off x="6373949" y="3510830"/>
            <a:ext cx="132237" cy="108253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 rot="748149">
            <a:off x="10314588" y="3519538"/>
            <a:ext cx="132237" cy="108253"/>
          </a:xfrm>
          <a:prstGeom prst="ellipse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 rot="748149">
            <a:off x="5962636" y="3640144"/>
            <a:ext cx="529922" cy="1422144"/>
          </a:xfrm>
          <a:prstGeom prst="ellipse">
            <a:avLst/>
          </a:prstGeom>
          <a:noFill/>
          <a:ln w="381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5262749" y="2357766"/>
            <a:ext cx="2003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FFC61E"/>
                </a:solidFill>
              </a:rPr>
              <a:t>Superficial damage</a:t>
            </a:r>
          </a:p>
        </p:txBody>
      </p:sp>
      <p:sp>
        <p:nvSpPr>
          <p:cNvPr id="36" name="Rectángulo 35"/>
          <p:cNvSpPr/>
          <p:nvPr/>
        </p:nvSpPr>
        <p:spPr>
          <a:xfrm>
            <a:off x="9265655" y="2353318"/>
            <a:ext cx="2003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FFC61E"/>
                </a:solidFill>
              </a:rPr>
              <a:t>Superficial damage</a:t>
            </a:r>
          </a:p>
        </p:txBody>
      </p:sp>
      <p:sp>
        <p:nvSpPr>
          <p:cNvPr id="43" name="Rectángulo 42"/>
          <p:cNvSpPr/>
          <p:nvPr/>
        </p:nvSpPr>
        <p:spPr>
          <a:xfrm>
            <a:off x="3897223" y="2032438"/>
            <a:ext cx="2072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rgbClr val="A32638"/>
                </a:solidFill>
              </a:rPr>
              <a:t>Deep damage</a:t>
            </a:r>
            <a:endParaRPr lang="en-GB" b="1" dirty="0">
              <a:solidFill>
                <a:srgbClr val="A32638"/>
              </a:solidFill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7863482" y="2032438"/>
            <a:ext cx="2072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rgbClr val="A32638"/>
                </a:solidFill>
              </a:rPr>
              <a:t>Deep damage</a:t>
            </a:r>
            <a:endParaRPr lang="en-GB" b="1" dirty="0">
              <a:solidFill>
                <a:srgbClr val="A326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46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4807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Conclusions and future work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30216" y="636031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 smtClean="0">
                <a:solidFill>
                  <a:srgbClr val="FFC61E"/>
                </a:solidFill>
              </a:rPr>
              <a:t>11</a:t>
            </a:r>
            <a:endParaRPr lang="es-ES" b="1" dirty="0">
              <a:solidFill>
                <a:srgbClr val="FFC61E"/>
              </a:solidFill>
            </a:endParaRP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uadroTexto 7"/>
          <p:cNvSpPr txBox="1"/>
          <p:nvPr/>
        </p:nvSpPr>
        <p:spPr>
          <a:xfrm>
            <a:off x="522514" y="940527"/>
            <a:ext cx="111687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2000" dirty="0" smtClean="0"/>
              <a:t>Multichannel methods are necessary to obtain a unique value of the dose from the scanned image together with the calibration curve. </a:t>
            </a:r>
          </a:p>
          <a:p>
            <a:pPr marL="342900" indent="-342900" algn="just">
              <a:buFont typeface="+mj-lt"/>
              <a:buAutoNum type="arabicPeriod"/>
            </a:pPr>
            <a:endParaRPr lang="en-GB" sz="12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smtClean="0"/>
              <a:t>Our multichannel method introduces the next news: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 smtClean="0"/>
              <a:t>Use of a calibration curve with non-analytic inverse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 smtClean="0"/>
              <a:t>Weighted least squares by experimental uncertainty of measured pixel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 smtClean="0"/>
              <a:t>Dose independent </a:t>
            </a:r>
            <a:r>
              <a:rPr lang="en-GB" sz="2000" dirty="0" err="1" smtClean="0"/>
              <a:t>inhomogeneities</a:t>
            </a:r>
            <a:r>
              <a:rPr lang="en-GB" sz="2000" dirty="0" smtClean="0"/>
              <a:t> parameters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000" dirty="0" smtClean="0"/>
              <a:t>Addition of priori information extracted from calibration data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smtClean="0"/>
              <a:t>Results shows a good agreement with TPS calculation.</a:t>
            </a:r>
          </a:p>
          <a:p>
            <a:pPr marL="342900" indent="-342900" algn="just">
              <a:buFont typeface="+mj-lt"/>
              <a:buAutoNum type="arabicPeriod"/>
            </a:pPr>
            <a:endParaRPr lang="en-GB" sz="12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smtClean="0"/>
              <a:t>Major correction is made in damaged zones and with strong </a:t>
            </a:r>
            <a:r>
              <a:rPr lang="en-GB" sz="2000" dirty="0" err="1" smtClean="0"/>
              <a:t>inhomogeneities</a:t>
            </a:r>
            <a:r>
              <a:rPr lang="en-GB" sz="2000" dirty="0" smtClean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GB" sz="12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smtClean="0"/>
              <a:t>Comparison between </a:t>
            </a:r>
            <a:r>
              <a:rPr lang="en-GB" sz="2000" dirty="0" err="1" smtClean="0"/>
              <a:t>inhomogeneites</a:t>
            </a:r>
            <a:r>
              <a:rPr lang="en-GB" sz="2000" dirty="0" smtClean="0"/>
              <a:t> parameters can give us an idea about its type.</a:t>
            </a:r>
          </a:p>
          <a:p>
            <a:pPr marL="342900" indent="-342900" algn="just">
              <a:buFont typeface="+mj-lt"/>
              <a:buAutoNum type="arabicPeriod"/>
            </a:pPr>
            <a:endParaRPr lang="en-GB" sz="12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2000" dirty="0" smtClean="0"/>
              <a:t>The next step is to </a:t>
            </a:r>
            <a:r>
              <a:rPr lang="en-GB" sz="2000" dirty="0" smtClean="0">
                <a:solidFill>
                  <a:srgbClr val="FF0000"/>
                </a:solidFill>
              </a:rPr>
              <a:t>apply</a:t>
            </a:r>
            <a:r>
              <a:rPr lang="en-GB" sz="2000" dirty="0" smtClean="0"/>
              <a:t> this technique to </a:t>
            </a:r>
            <a:r>
              <a:rPr lang="en-GB" sz="2000" dirty="0" smtClean="0">
                <a:solidFill>
                  <a:srgbClr val="FF0000"/>
                </a:solidFill>
              </a:rPr>
              <a:t>low energy proton radiotherapy dosimetry</a:t>
            </a:r>
            <a:r>
              <a:rPr lang="en-GB" sz="2000" dirty="0" smtClean="0"/>
              <a:t>, in which we expected that it plays an important role.</a:t>
            </a:r>
          </a:p>
        </p:txBody>
      </p:sp>
    </p:spTree>
    <p:extLst>
      <p:ext uri="{BB962C8B-B14F-4D97-AF65-F5344CB8AC3E}">
        <p14:creationId xmlns:p14="http://schemas.microsoft.com/office/powerpoint/2010/main" val="147402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70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2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442310" y="928414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Homogeneous irradiation of film strips with known doses </a:t>
            </a:r>
            <a:endParaRPr lang="en-GB" b="1" dirty="0"/>
          </a:p>
        </p:txBody>
      </p:sp>
      <p:sp>
        <p:nvSpPr>
          <p:cNvPr id="10" name="Cruz 9"/>
          <p:cNvSpPr/>
          <p:nvPr/>
        </p:nvSpPr>
        <p:spPr>
          <a:xfrm>
            <a:off x="2356687" y="1412425"/>
            <a:ext cx="360000" cy="360000"/>
          </a:xfrm>
          <a:prstGeom prst="plus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2861555" y="928412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Image acquisition using a flatbed colour scanner</a:t>
            </a:r>
            <a:endParaRPr lang="en-GB" b="1" dirty="0"/>
          </a:p>
        </p:txBody>
      </p:sp>
      <p:sp>
        <p:nvSpPr>
          <p:cNvPr id="45" name="Cruz 44"/>
          <p:cNvSpPr/>
          <p:nvPr/>
        </p:nvSpPr>
        <p:spPr>
          <a:xfrm>
            <a:off x="4755350" y="1404257"/>
            <a:ext cx="360000" cy="360000"/>
          </a:xfrm>
          <a:prstGeom prst="plus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5257632" y="928412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Film analysis in the three (R,G,B) colour channels (*)</a:t>
            </a:r>
            <a:endParaRPr lang="en-GB" b="1" dirty="0"/>
          </a:p>
        </p:txBody>
      </p:sp>
      <p:pic>
        <p:nvPicPr>
          <p:cNvPr id="51" name="Picture 4" descr="Resultado de imagen de matlab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21927" r="7404" b="27206"/>
          <a:stretch/>
        </p:blipFill>
        <p:spPr bwMode="auto">
          <a:xfrm>
            <a:off x="2825459" y="5389692"/>
            <a:ext cx="9031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ángulo 51"/>
          <p:cNvSpPr/>
          <p:nvPr/>
        </p:nvSpPr>
        <p:spPr>
          <a:xfrm>
            <a:off x="128616" y="5426526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(*) Analysis made using                     self-developed codes with</a:t>
            </a:r>
            <a:endParaRPr lang="en-US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16186" y="1204435"/>
            <a:ext cx="4500000" cy="3600000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8211443" y="5236901"/>
            <a:ext cx="3930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ea typeface="MS Mincho"/>
              </a:rPr>
              <a:t>F</a:t>
            </a:r>
            <a:r>
              <a:rPr lang="en-GB" dirty="0" smtClean="0">
                <a:ea typeface="MS Mincho"/>
              </a:rPr>
              <a:t>ilms </a:t>
            </a:r>
            <a:r>
              <a:rPr lang="en-GB" dirty="0">
                <a:ea typeface="MS Mincho"/>
              </a:rPr>
              <a:t>irradiated with standard clinical </a:t>
            </a:r>
            <a:r>
              <a:rPr lang="en-GB" dirty="0" smtClean="0">
                <a:ea typeface="MS Mincho"/>
              </a:rPr>
              <a:t>     6 </a:t>
            </a:r>
            <a:r>
              <a:rPr lang="en-GB" dirty="0">
                <a:ea typeface="MS Mincho"/>
              </a:rPr>
              <a:t>MV </a:t>
            </a:r>
            <a:r>
              <a:rPr lang="en-GB" dirty="0" smtClean="0">
                <a:ea typeface="MS Mincho"/>
              </a:rPr>
              <a:t>X-ray </a:t>
            </a:r>
            <a:r>
              <a:rPr lang="en-GB" dirty="0">
                <a:ea typeface="MS Mincho"/>
              </a:rPr>
              <a:t>fields </a:t>
            </a:r>
            <a:r>
              <a:rPr lang="en-GB" dirty="0" smtClean="0">
                <a:ea typeface="MS Mincho"/>
              </a:rPr>
              <a:t>at HUVM in Seville</a:t>
            </a:r>
          </a:p>
          <a:p>
            <a:pPr algn="ctr"/>
            <a:r>
              <a:rPr lang="en-GB" b="1" dirty="0" smtClean="0">
                <a:ea typeface="MS Mincho"/>
              </a:rPr>
              <a:t>LOT 1 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60797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70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2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442310" y="928414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Homogeneous irradiation of film strips with known doses </a:t>
            </a:r>
            <a:endParaRPr lang="en-GB" b="1" dirty="0"/>
          </a:p>
        </p:txBody>
      </p:sp>
      <p:sp>
        <p:nvSpPr>
          <p:cNvPr id="10" name="Cruz 9"/>
          <p:cNvSpPr/>
          <p:nvPr/>
        </p:nvSpPr>
        <p:spPr>
          <a:xfrm>
            <a:off x="2356687" y="1412425"/>
            <a:ext cx="360000" cy="360000"/>
          </a:xfrm>
          <a:prstGeom prst="plus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2861555" y="928412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Image acquisition using a flatbed colour scanner</a:t>
            </a:r>
            <a:endParaRPr lang="en-GB" b="1" dirty="0"/>
          </a:p>
        </p:txBody>
      </p:sp>
      <p:sp>
        <p:nvSpPr>
          <p:cNvPr id="45" name="Cruz 44"/>
          <p:cNvSpPr/>
          <p:nvPr/>
        </p:nvSpPr>
        <p:spPr>
          <a:xfrm>
            <a:off x="4755350" y="1404257"/>
            <a:ext cx="360000" cy="360000"/>
          </a:xfrm>
          <a:prstGeom prst="plus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5257632" y="928412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Film analysis in the three (R,G,B) colour channels (*)</a:t>
            </a:r>
            <a:endParaRPr lang="en-GB" b="1" dirty="0"/>
          </a:p>
        </p:txBody>
      </p:sp>
      <p:sp>
        <p:nvSpPr>
          <p:cNvPr id="50" name="Rectángulo 49"/>
          <p:cNvSpPr/>
          <p:nvPr/>
        </p:nvSpPr>
        <p:spPr>
          <a:xfrm>
            <a:off x="706960" y="4567949"/>
            <a:ext cx="2696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 </a:t>
            </a:r>
            <a:endParaRPr lang="en-US" dirty="0"/>
          </a:p>
        </p:txBody>
      </p:sp>
      <p:pic>
        <p:nvPicPr>
          <p:cNvPr id="51" name="Picture 4" descr="Resultado de imagen de matlab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21927" r="7404" b="27206"/>
          <a:stretch/>
        </p:blipFill>
        <p:spPr bwMode="auto">
          <a:xfrm>
            <a:off x="2825459" y="5389692"/>
            <a:ext cx="9031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ángulo 51"/>
          <p:cNvSpPr/>
          <p:nvPr/>
        </p:nvSpPr>
        <p:spPr>
          <a:xfrm>
            <a:off x="128616" y="5426526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(*) Analysis made using                     self-developed codes with</a:t>
            </a:r>
            <a:endParaRPr lang="en-US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82150" y="3093519"/>
            <a:ext cx="3346467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Net Optical Density (</a:t>
            </a:r>
            <a:r>
              <a:rPr lang="en-US" sz="2000" b="1" dirty="0" err="1" smtClean="0"/>
              <a:t>netOD</a:t>
            </a:r>
            <a:r>
              <a:rPr lang="en-GB" sz="2000" b="1" baseline="-25000" dirty="0" smtClean="0"/>
              <a:t>k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16186" y="1204435"/>
            <a:ext cx="4500000" cy="3600000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>
            <a:off x="8211443" y="5236901"/>
            <a:ext cx="3930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ea typeface="MS Mincho"/>
              </a:rPr>
              <a:t>F</a:t>
            </a:r>
            <a:r>
              <a:rPr lang="en-GB" dirty="0" smtClean="0">
                <a:ea typeface="MS Mincho"/>
              </a:rPr>
              <a:t>ilms </a:t>
            </a:r>
            <a:r>
              <a:rPr lang="en-GB" dirty="0">
                <a:ea typeface="MS Mincho"/>
              </a:rPr>
              <a:t>irradiated with standard clinical </a:t>
            </a:r>
            <a:r>
              <a:rPr lang="en-GB" dirty="0" smtClean="0">
                <a:ea typeface="MS Mincho"/>
              </a:rPr>
              <a:t>     6 </a:t>
            </a:r>
            <a:r>
              <a:rPr lang="en-GB" dirty="0">
                <a:ea typeface="MS Mincho"/>
              </a:rPr>
              <a:t>MV </a:t>
            </a:r>
            <a:r>
              <a:rPr lang="en-GB" dirty="0" smtClean="0">
                <a:ea typeface="MS Mincho"/>
              </a:rPr>
              <a:t>X-ray </a:t>
            </a:r>
            <a:r>
              <a:rPr lang="en-GB" dirty="0">
                <a:ea typeface="MS Mincho"/>
              </a:rPr>
              <a:t>fields </a:t>
            </a:r>
            <a:r>
              <a:rPr lang="en-GB" dirty="0" smtClean="0">
                <a:ea typeface="MS Mincho"/>
              </a:rPr>
              <a:t>at HUVM in Seville</a:t>
            </a:r>
          </a:p>
          <a:p>
            <a:pPr algn="ctr"/>
            <a:r>
              <a:rPr lang="en-GB" b="1" dirty="0" smtClean="0">
                <a:ea typeface="MS Mincho"/>
              </a:rPr>
              <a:t>LOT 1 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/>
              <p:cNvSpPr txBox="1"/>
              <p:nvPr/>
            </p:nvSpPr>
            <p:spPr>
              <a:xfrm>
                <a:off x="379199" y="3756012"/>
                <a:ext cx="3252365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26" name="Cuadro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9" y="3756012"/>
                <a:ext cx="3252365" cy="697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53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/>
              <p:cNvSpPr txBox="1"/>
              <p:nvPr/>
            </p:nvSpPr>
            <p:spPr>
              <a:xfrm>
                <a:off x="379199" y="3756012"/>
                <a:ext cx="3252365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30" name="Cuadro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9" y="3756012"/>
                <a:ext cx="3252365" cy="6973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16186" y="1204435"/>
            <a:ext cx="4500000" cy="3600000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70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2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442310" y="928414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Homogeneous irradiation of film strips with known doses </a:t>
            </a:r>
            <a:endParaRPr lang="en-GB" b="1" dirty="0"/>
          </a:p>
        </p:txBody>
      </p:sp>
      <p:sp>
        <p:nvSpPr>
          <p:cNvPr id="10" name="Cruz 9"/>
          <p:cNvSpPr/>
          <p:nvPr/>
        </p:nvSpPr>
        <p:spPr>
          <a:xfrm>
            <a:off x="2356687" y="1412425"/>
            <a:ext cx="360000" cy="360000"/>
          </a:xfrm>
          <a:prstGeom prst="plus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2861555" y="928412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Image acquisition using a flatbed colour scanner</a:t>
            </a:r>
            <a:endParaRPr lang="en-GB" b="1" dirty="0"/>
          </a:p>
        </p:txBody>
      </p:sp>
      <p:sp>
        <p:nvSpPr>
          <p:cNvPr id="45" name="Cruz 44"/>
          <p:cNvSpPr/>
          <p:nvPr/>
        </p:nvSpPr>
        <p:spPr>
          <a:xfrm>
            <a:off x="4755350" y="1404257"/>
            <a:ext cx="360000" cy="360000"/>
          </a:xfrm>
          <a:prstGeom prst="plus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5257632" y="928412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Film analysis in the three (R,G,B) colour channels (*)</a:t>
            </a:r>
            <a:endParaRPr lang="en-GB" b="1" dirty="0"/>
          </a:p>
        </p:txBody>
      </p:sp>
      <p:sp>
        <p:nvSpPr>
          <p:cNvPr id="50" name="Rectángulo 49"/>
          <p:cNvSpPr/>
          <p:nvPr/>
        </p:nvSpPr>
        <p:spPr>
          <a:xfrm>
            <a:off x="706960" y="4567949"/>
            <a:ext cx="2696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 </a:t>
            </a:r>
            <a:endParaRPr lang="en-US" dirty="0"/>
          </a:p>
        </p:txBody>
      </p:sp>
      <p:pic>
        <p:nvPicPr>
          <p:cNvPr id="51" name="Picture 4" descr="Resultado de imagen de matlab logo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21927" r="7404" b="27206"/>
          <a:stretch/>
        </p:blipFill>
        <p:spPr bwMode="auto">
          <a:xfrm>
            <a:off x="2825459" y="5389692"/>
            <a:ext cx="9031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ángulo 51"/>
          <p:cNvSpPr/>
          <p:nvPr/>
        </p:nvSpPr>
        <p:spPr>
          <a:xfrm>
            <a:off x="128616" y="5426526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(*) Analysis made using                     self-developed codes with</a:t>
            </a:r>
            <a:endParaRPr lang="en-US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82150" y="3093519"/>
            <a:ext cx="3346467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Net Optical Density (</a:t>
            </a:r>
            <a:r>
              <a:rPr lang="en-US" sz="2000" b="1" dirty="0" err="1" smtClean="0"/>
              <a:t>netOD</a:t>
            </a:r>
            <a:r>
              <a:rPr lang="en-GB" sz="2000" b="1" baseline="-25000" dirty="0" smtClean="0"/>
              <a:t>k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2" name="Rectángulo 1"/>
          <p:cNvSpPr/>
          <p:nvPr/>
        </p:nvSpPr>
        <p:spPr>
          <a:xfrm>
            <a:off x="2864648" y="3780287"/>
            <a:ext cx="406387" cy="311480"/>
          </a:xfrm>
          <a:prstGeom prst="rect">
            <a:avLst/>
          </a:prstGeom>
          <a:noFill/>
          <a:ln w="254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/>
          <p:cNvSpPr/>
          <p:nvPr/>
        </p:nvSpPr>
        <p:spPr>
          <a:xfrm>
            <a:off x="9973496" y="882579"/>
            <a:ext cx="406387" cy="311480"/>
          </a:xfrm>
          <a:prstGeom prst="rect">
            <a:avLst/>
          </a:prstGeom>
          <a:noFill/>
          <a:ln w="254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/>
          <p:cNvCxnSpPr>
            <a:stCxn id="2" idx="3"/>
            <a:endCxn id="27" idx="1"/>
          </p:cNvCxnSpPr>
          <p:nvPr/>
        </p:nvCxnSpPr>
        <p:spPr>
          <a:xfrm flipV="1">
            <a:off x="3271035" y="1038319"/>
            <a:ext cx="6702461" cy="2897708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/>
          <p:cNvSpPr/>
          <p:nvPr/>
        </p:nvSpPr>
        <p:spPr>
          <a:xfrm>
            <a:off x="8211443" y="5236901"/>
            <a:ext cx="3930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ea typeface="MS Mincho"/>
              </a:rPr>
              <a:t>F</a:t>
            </a:r>
            <a:r>
              <a:rPr lang="en-GB" dirty="0" smtClean="0">
                <a:ea typeface="MS Mincho"/>
              </a:rPr>
              <a:t>ilms </a:t>
            </a:r>
            <a:r>
              <a:rPr lang="en-GB" dirty="0">
                <a:ea typeface="MS Mincho"/>
              </a:rPr>
              <a:t>irradiated with standard clinical </a:t>
            </a:r>
            <a:r>
              <a:rPr lang="en-GB" dirty="0" smtClean="0">
                <a:ea typeface="MS Mincho"/>
              </a:rPr>
              <a:t>     6 </a:t>
            </a:r>
            <a:r>
              <a:rPr lang="en-GB" dirty="0">
                <a:ea typeface="MS Mincho"/>
              </a:rPr>
              <a:t>MV </a:t>
            </a:r>
            <a:r>
              <a:rPr lang="en-GB" dirty="0" smtClean="0">
                <a:ea typeface="MS Mincho"/>
              </a:rPr>
              <a:t>X-ray </a:t>
            </a:r>
            <a:r>
              <a:rPr lang="en-GB" dirty="0">
                <a:ea typeface="MS Mincho"/>
              </a:rPr>
              <a:t>fields </a:t>
            </a:r>
            <a:r>
              <a:rPr lang="en-GB" dirty="0" smtClean="0">
                <a:ea typeface="MS Mincho"/>
              </a:rPr>
              <a:t>at HUVM in Seville</a:t>
            </a:r>
          </a:p>
          <a:p>
            <a:pPr algn="ctr"/>
            <a:r>
              <a:rPr lang="en-GB" b="1" dirty="0" smtClean="0">
                <a:ea typeface="MS Mincho"/>
              </a:rPr>
              <a:t>LOT 1 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6395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/>
              <p:cNvSpPr txBox="1"/>
              <p:nvPr/>
            </p:nvSpPr>
            <p:spPr>
              <a:xfrm>
                <a:off x="379199" y="3756012"/>
                <a:ext cx="3252365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35" name="Cuadro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9" y="3756012"/>
                <a:ext cx="3252365" cy="6973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70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2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442310" y="928414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Homogeneous irradiation of film strips with known doses </a:t>
            </a:r>
            <a:endParaRPr lang="en-GB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16186" y="1204435"/>
            <a:ext cx="4500000" cy="3600000"/>
          </a:xfrm>
          <a:prstGeom prst="rect">
            <a:avLst/>
          </a:prstGeom>
        </p:spPr>
      </p:pic>
      <p:sp>
        <p:nvSpPr>
          <p:cNvPr id="10" name="Cruz 9"/>
          <p:cNvSpPr/>
          <p:nvPr/>
        </p:nvSpPr>
        <p:spPr>
          <a:xfrm>
            <a:off x="2356687" y="1412425"/>
            <a:ext cx="360000" cy="360000"/>
          </a:xfrm>
          <a:prstGeom prst="plus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2861555" y="928412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Image acquisition using a flatbed colour scanner</a:t>
            </a:r>
            <a:endParaRPr lang="en-GB" b="1" dirty="0"/>
          </a:p>
        </p:txBody>
      </p:sp>
      <p:sp>
        <p:nvSpPr>
          <p:cNvPr id="45" name="Cruz 44"/>
          <p:cNvSpPr/>
          <p:nvPr/>
        </p:nvSpPr>
        <p:spPr>
          <a:xfrm>
            <a:off x="4755350" y="1404257"/>
            <a:ext cx="360000" cy="360000"/>
          </a:xfrm>
          <a:prstGeom prst="plus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5257632" y="928412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Film analysis in the three (R,G,B) colour channels (*)</a:t>
            </a:r>
            <a:endParaRPr lang="en-GB" b="1" dirty="0"/>
          </a:p>
        </p:txBody>
      </p:sp>
      <p:sp>
        <p:nvSpPr>
          <p:cNvPr id="50" name="Rectángulo 49"/>
          <p:cNvSpPr/>
          <p:nvPr/>
        </p:nvSpPr>
        <p:spPr>
          <a:xfrm>
            <a:off x="706960" y="4567949"/>
            <a:ext cx="2696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 </a:t>
            </a:r>
            <a:endParaRPr lang="en-US" dirty="0"/>
          </a:p>
        </p:txBody>
      </p:sp>
      <p:pic>
        <p:nvPicPr>
          <p:cNvPr id="51" name="Picture 4" descr="Resultado de imagen de matlab logo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21927" r="7404" b="27206"/>
          <a:stretch/>
        </p:blipFill>
        <p:spPr bwMode="auto">
          <a:xfrm>
            <a:off x="2825459" y="5389692"/>
            <a:ext cx="9031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ángulo 51"/>
          <p:cNvSpPr/>
          <p:nvPr/>
        </p:nvSpPr>
        <p:spPr>
          <a:xfrm>
            <a:off x="128616" y="5426526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(*) Analysis made using                     self-developed codes with</a:t>
            </a:r>
            <a:endParaRPr lang="en-US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82150" y="3093519"/>
            <a:ext cx="3346467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Net Optical Density (</a:t>
            </a:r>
            <a:r>
              <a:rPr lang="en-US" sz="2000" b="1" dirty="0" err="1" smtClean="0"/>
              <a:t>netOD</a:t>
            </a:r>
            <a:r>
              <a:rPr lang="en-GB" sz="2000" b="1" baseline="-25000" dirty="0" smtClean="0"/>
              <a:t>k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2" name="Rectángulo 1"/>
          <p:cNvSpPr/>
          <p:nvPr/>
        </p:nvSpPr>
        <p:spPr>
          <a:xfrm>
            <a:off x="2758826" y="4151290"/>
            <a:ext cx="619639" cy="311480"/>
          </a:xfrm>
          <a:prstGeom prst="rect">
            <a:avLst/>
          </a:prstGeom>
          <a:noFill/>
          <a:ln w="254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/>
          <p:cNvSpPr/>
          <p:nvPr/>
        </p:nvSpPr>
        <p:spPr>
          <a:xfrm>
            <a:off x="9973496" y="1355472"/>
            <a:ext cx="406387" cy="311480"/>
          </a:xfrm>
          <a:prstGeom prst="rect">
            <a:avLst/>
          </a:prstGeom>
          <a:noFill/>
          <a:ln w="254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/>
          <p:cNvCxnSpPr>
            <a:stCxn id="2" idx="3"/>
            <a:endCxn id="27" idx="1"/>
          </p:cNvCxnSpPr>
          <p:nvPr/>
        </p:nvCxnSpPr>
        <p:spPr>
          <a:xfrm flipV="1">
            <a:off x="3378465" y="1511212"/>
            <a:ext cx="6595031" cy="2795818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 28"/>
          <p:cNvSpPr/>
          <p:nvPr/>
        </p:nvSpPr>
        <p:spPr>
          <a:xfrm>
            <a:off x="9973496" y="1889952"/>
            <a:ext cx="406387" cy="311480"/>
          </a:xfrm>
          <a:prstGeom prst="rect">
            <a:avLst/>
          </a:prstGeom>
          <a:noFill/>
          <a:ln w="254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/>
          <p:cNvSpPr/>
          <p:nvPr/>
        </p:nvSpPr>
        <p:spPr>
          <a:xfrm>
            <a:off x="9962993" y="2430502"/>
            <a:ext cx="406387" cy="311480"/>
          </a:xfrm>
          <a:prstGeom prst="rect">
            <a:avLst/>
          </a:prstGeom>
          <a:noFill/>
          <a:ln w="25400">
            <a:solidFill>
              <a:srgbClr val="FFC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/>
          <p:cNvSpPr/>
          <p:nvPr/>
        </p:nvSpPr>
        <p:spPr>
          <a:xfrm>
            <a:off x="10035750" y="2797774"/>
            <a:ext cx="260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FFC61E"/>
                </a:solidFill>
              </a:rPr>
              <a:t>·</a:t>
            </a:r>
            <a:endParaRPr lang="es-ES" sz="2400" b="1" dirty="0" smtClean="0">
              <a:solidFill>
                <a:srgbClr val="FFC61E"/>
              </a:solidFill>
            </a:endParaRPr>
          </a:p>
          <a:p>
            <a:r>
              <a:rPr lang="es-ES" sz="2400" b="1" dirty="0">
                <a:solidFill>
                  <a:srgbClr val="FFC61E"/>
                </a:solidFill>
              </a:rPr>
              <a:t>·</a:t>
            </a:r>
            <a:endParaRPr lang="es-ES" sz="2400" b="1" dirty="0" smtClean="0">
              <a:solidFill>
                <a:srgbClr val="FFC61E"/>
              </a:solidFill>
            </a:endParaRPr>
          </a:p>
          <a:p>
            <a:r>
              <a:rPr lang="es-ES" sz="2400" b="1" dirty="0">
                <a:solidFill>
                  <a:srgbClr val="FFC61E"/>
                </a:solidFill>
              </a:rPr>
              <a:t>·</a:t>
            </a:r>
            <a:r>
              <a:rPr lang="es-ES" sz="2400" b="1" dirty="0" smtClean="0">
                <a:solidFill>
                  <a:srgbClr val="FFC61E"/>
                </a:solidFill>
              </a:rPr>
              <a:t> </a:t>
            </a:r>
            <a:endParaRPr lang="en-US" sz="2400" b="1" dirty="0">
              <a:solidFill>
                <a:srgbClr val="FFC61E"/>
              </a:solidFill>
            </a:endParaRPr>
          </a:p>
        </p:txBody>
      </p:sp>
      <p:cxnSp>
        <p:nvCxnSpPr>
          <p:cNvPr id="36" name="Conector recto de flecha 35"/>
          <p:cNvCxnSpPr>
            <a:stCxn id="2" idx="3"/>
            <a:endCxn id="29" idx="1"/>
          </p:cNvCxnSpPr>
          <p:nvPr/>
        </p:nvCxnSpPr>
        <p:spPr>
          <a:xfrm flipV="1">
            <a:off x="3378465" y="2045692"/>
            <a:ext cx="6595031" cy="2261338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2" idx="3"/>
            <a:endCxn id="30" idx="1"/>
          </p:cNvCxnSpPr>
          <p:nvPr/>
        </p:nvCxnSpPr>
        <p:spPr>
          <a:xfrm flipV="1">
            <a:off x="3378465" y="2586242"/>
            <a:ext cx="6584528" cy="1720788"/>
          </a:xfrm>
          <a:prstGeom prst="straightConnector1">
            <a:avLst/>
          </a:prstGeom>
          <a:ln w="25400">
            <a:solidFill>
              <a:srgbClr val="A326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 40"/>
          <p:cNvSpPr/>
          <p:nvPr/>
        </p:nvSpPr>
        <p:spPr>
          <a:xfrm>
            <a:off x="8211443" y="5236901"/>
            <a:ext cx="3930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ea typeface="MS Mincho"/>
              </a:rPr>
              <a:t>F</a:t>
            </a:r>
            <a:r>
              <a:rPr lang="en-GB" dirty="0" smtClean="0">
                <a:ea typeface="MS Mincho"/>
              </a:rPr>
              <a:t>ilms </a:t>
            </a:r>
            <a:r>
              <a:rPr lang="en-GB" dirty="0">
                <a:ea typeface="MS Mincho"/>
              </a:rPr>
              <a:t>irradiated with standard clinical </a:t>
            </a:r>
            <a:r>
              <a:rPr lang="en-GB" dirty="0" smtClean="0">
                <a:ea typeface="MS Mincho"/>
              </a:rPr>
              <a:t>     6 </a:t>
            </a:r>
            <a:r>
              <a:rPr lang="en-GB" dirty="0">
                <a:ea typeface="MS Mincho"/>
              </a:rPr>
              <a:t>MV </a:t>
            </a:r>
            <a:r>
              <a:rPr lang="en-GB" dirty="0" smtClean="0">
                <a:ea typeface="MS Mincho"/>
              </a:rPr>
              <a:t>X-ray </a:t>
            </a:r>
            <a:r>
              <a:rPr lang="en-GB" dirty="0">
                <a:ea typeface="MS Mincho"/>
              </a:rPr>
              <a:t>fields </a:t>
            </a:r>
            <a:r>
              <a:rPr lang="en-GB" dirty="0" smtClean="0">
                <a:ea typeface="MS Mincho"/>
              </a:rPr>
              <a:t>at HUVM in Seville</a:t>
            </a:r>
          </a:p>
          <a:p>
            <a:pPr algn="ctr"/>
            <a:r>
              <a:rPr lang="en-GB" b="1" dirty="0" smtClean="0">
                <a:ea typeface="MS Mincho"/>
              </a:rPr>
              <a:t>LOT 1 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0170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0D8D32A-A6B7-4D3C-A907-A77E7DCB1719}"/>
              </a:ext>
            </a:extLst>
          </p:cNvPr>
          <p:cNvCxnSpPr/>
          <p:nvPr/>
        </p:nvCxnSpPr>
        <p:spPr>
          <a:xfrm>
            <a:off x="0" y="6159522"/>
            <a:ext cx="12192000" cy="0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nstitucional.us.es/consejosocial/wordpress/wp-content/uploads/2016/05/logoUS.png">
            <a:extLst>
              <a:ext uri="{FF2B5EF4-FFF2-40B4-BE49-F238E27FC236}">
                <a16:creationId xmlns:a16="http://schemas.microsoft.com/office/drawing/2014/main" id="{DA930851-1BB4-46BB-BAF3-C1CC58877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8" y="6259184"/>
            <a:ext cx="61702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24BE1-6ECB-4D12-B244-70D81408FB63}"/>
              </a:ext>
            </a:extLst>
          </p:cNvPr>
          <p:cNvSpPr txBox="1"/>
          <p:nvPr/>
        </p:nvSpPr>
        <p:spPr>
          <a:xfrm flipH="1">
            <a:off x="2646776" y="6340520"/>
            <a:ext cx="39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XXXVII Reunión Bienal de la </a:t>
            </a:r>
            <a:r>
              <a:rPr lang="es-ES" dirty="0" smtClean="0"/>
              <a:t>RSEF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F8E8F3-6DDD-4B20-9347-66D220742E9A}"/>
              </a:ext>
            </a:extLst>
          </p:cNvPr>
          <p:cNvSpPr/>
          <p:nvPr/>
        </p:nvSpPr>
        <p:spPr>
          <a:xfrm>
            <a:off x="7009544" y="6344518"/>
            <a:ext cx="3608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Zaragoza, </a:t>
            </a:r>
            <a:r>
              <a:rPr lang="es-ES" dirty="0" err="1"/>
              <a:t>Spain</a:t>
            </a:r>
            <a:r>
              <a:rPr lang="es-ES" dirty="0"/>
              <a:t>, </a:t>
            </a:r>
            <a:r>
              <a:rPr lang="es-ES" dirty="0" err="1"/>
              <a:t>July</a:t>
            </a:r>
            <a:r>
              <a:rPr lang="es-ES" dirty="0"/>
              <a:t> 15th-19th 2019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E6F23BD-7F12-42A6-8DF7-2E20CCFD10C5}"/>
              </a:ext>
            </a:extLst>
          </p:cNvPr>
          <p:cNvSpPr/>
          <p:nvPr/>
        </p:nvSpPr>
        <p:spPr>
          <a:xfrm>
            <a:off x="11459569" y="6364823"/>
            <a:ext cx="360000" cy="360000"/>
          </a:xfrm>
          <a:prstGeom prst="ellipse">
            <a:avLst/>
          </a:prstGeom>
          <a:solidFill>
            <a:srgbClr val="A3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FFC61E"/>
              </a:solidFill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4A4B751-CE32-41B5-A015-E321C82DCA75}"/>
              </a:ext>
            </a:extLst>
          </p:cNvPr>
          <p:cNvCxnSpPr/>
          <p:nvPr/>
        </p:nvCxnSpPr>
        <p:spPr>
          <a:xfrm flipV="1">
            <a:off x="0" y="625393"/>
            <a:ext cx="12192000" cy="1"/>
          </a:xfrm>
          <a:prstGeom prst="line">
            <a:avLst/>
          </a:prstGeom>
          <a:ln w="38100">
            <a:solidFill>
              <a:srgbClr val="A32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8C940D8-CFA3-46C6-8132-E63FE85355FA}"/>
              </a:ext>
            </a:extLst>
          </p:cNvPr>
          <p:cNvCxnSpPr/>
          <p:nvPr/>
        </p:nvCxnSpPr>
        <p:spPr>
          <a:xfrm>
            <a:off x="0" y="588629"/>
            <a:ext cx="12195756" cy="0"/>
          </a:xfrm>
          <a:prstGeom prst="line">
            <a:avLst/>
          </a:prstGeom>
          <a:ln w="38100">
            <a:solidFill>
              <a:srgbClr val="FFC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7B8FEC-C3DF-49B2-BF49-7B05F72483CF}"/>
              </a:ext>
            </a:extLst>
          </p:cNvPr>
          <p:cNvSpPr/>
          <p:nvPr/>
        </p:nvSpPr>
        <p:spPr>
          <a:xfrm>
            <a:off x="163278" y="37828"/>
            <a:ext cx="370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Calibration procedure</a:t>
            </a:r>
            <a:endParaRPr lang="en-GB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EEE87F9F-9795-4757-8445-28A2496C9DB1}"/>
              </a:ext>
            </a:extLst>
          </p:cNvPr>
          <p:cNvSpPr/>
          <p:nvPr/>
        </p:nvSpPr>
        <p:spPr>
          <a:xfrm>
            <a:off x="11488725" y="636031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FFC61E"/>
                </a:solidFill>
              </a:rPr>
              <a:t>2</a:t>
            </a:r>
          </a:p>
        </p:txBody>
      </p:sp>
      <p:grpSp>
        <p:nvGrpSpPr>
          <p:cNvPr id="31" name="Grupo 30"/>
          <p:cNvGrpSpPr>
            <a:grpSpLocks noChangeAspect="1"/>
          </p:cNvGrpSpPr>
          <p:nvPr/>
        </p:nvGrpSpPr>
        <p:grpSpPr>
          <a:xfrm>
            <a:off x="919899" y="6257925"/>
            <a:ext cx="870593" cy="540000"/>
            <a:chOff x="1944892" y="3553096"/>
            <a:chExt cx="4827600" cy="2994401"/>
          </a:xfrm>
        </p:grpSpPr>
        <p:pic>
          <p:nvPicPr>
            <p:cNvPr id="32" name="Picture 2" descr="http://hospitalesmacarenayrocio.es/documentos/images/manual/consejeria1verd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5107497"/>
              <a:ext cx="482644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Hospital Universitario Virgen Macaren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892" y="3553096"/>
              <a:ext cx="4827600" cy="1544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Rectángulo 49"/>
          <p:cNvSpPr/>
          <p:nvPr/>
        </p:nvSpPr>
        <p:spPr>
          <a:xfrm>
            <a:off x="706960" y="4567949"/>
            <a:ext cx="2696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es-ES" dirty="0" smtClean="0"/>
              <a:t>≡ </a:t>
            </a:r>
            <a:r>
              <a:rPr lang="es-ES" dirty="0" err="1" smtClean="0"/>
              <a:t>colour</a:t>
            </a:r>
            <a:r>
              <a:rPr lang="es-ES" dirty="0" smtClean="0"/>
              <a:t> cannel (R,G,B) </a:t>
            </a:r>
            <a:endParaRPr lang="en-US" dirty="0"/>
          </a:p>
        </p:txBody>
      </p:sp>
      <p:pic>
        <p:nvPicPr>
          <p:cNvPr id="51" name="Picture 4" descr="Resultado de imagen de matlab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21927" r="7404" b="27206"/>
          <a:stretch/>
        </p:blipFill>
        <p:spPr bwMode="auto">
          <a:xfrm>
            <a:off x="2825459" y="5389692"/>
            <a:ext cx="90315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ángulo 51"/>
          <p:cNvSpPr/>
          <p:nvPr/>
        </p:nvSpPr>
        <p:spPr>
          <a:xfrm>
            <a:off x="128616" y="5426526"/>
            <a:ext cx="2696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(*) Analysis made using                     self-developed codes with</a:t>
            </a:r>
            <a:endParaRPr lang="en-US" dirty="0"/>
          </a:p>
        </p:txBody>
      </p:sp>
      <p:sp>
        <p:nvSpPr>
          <p:cNvPr id="18" name="Rectángulo 17"/>
          <p:cNvSpPr/>
          <p:nvPr/>
        </p:nvSpPr>
        <p:spPr>
          <a:xfrm>
            <a:off x="8211443" y="5236901"/>
            <a:ext cx="3930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ea typeface="MS Mincho"/>
              </a:rPr>
              <a:t>F</a:t>
            </a:r>
            <a:r>
              <a:rPr lang="en-GB" dirty="0" smtClean="0">
                <a:ea typeface="MS Mincho"/>
              </a:rPr>
              <a:t>ilms </a:t>
            </a:r>
            <a:r>
              <a:rPr lang="en-GB" dirty="0">
                <a:ea typeface="MS Mincho"/>
              </a:rPr>
              <a:t>irradiated with standard clinical </a:t>
            </a:r>
            <a:r>
              <a:rPr lang="en-GB" dirty="0" smtClean="0">
                <a:ea typeface="MS Mincho"/>
              </a:rPr>
              <a:t>     6 </a:t>
            </a:r>
            <a:r>
              <a:rPr lang="en-GB" dirty="0">
                <a:ea typeface="MS Mincho"/>
              </a:rPr>
              <a:t>MV </a:t>
            </a:r>
            <a:r>
              <a:rPr lang="en-GB" dirty="0" smtClean="0">
                <a:ea typeface="MS Mincho"/>
              </a:rPr>
              <a:t>X-ray </a:t>
            </a:r>
            <a:r>
              <a:rPr lang="en-GB" dirty="0">
                <a:ea typeface="MS Mincho"/>
              </a:rPr>
              <a:t>fields </a:t>
            </a:r>
            <a:r>
              <a:rPr lang="en-GB" dirty="0" smtClean="0">
                <a:ea typeface="MS Mincho"/>
              </a:rPr>
              <a:t>at HUVM in Seville</a:t>
            </a:r>
          </a:p>
          <a:p>
            <a:pPr algn="ctr"/>
            <a:r>
              <a:rPr lang="en-GB" b="1" dirty="0" smtClean="0">
                <a:ea typeface="MS Mincho"/>
              </a:rPr>
              <a:t>LOT 1 </a:t>
            </a:r>
            <a:endParaRPr lang="es-ES" b="1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70CE8DD-FADD-46C3-BE03-C70F65D2F569}"/>
              </a:ext>
            </a:extLst>
          </p:cNvPr>
          <p:cNvSpPr txBox="1"/>
          <p:nvPr/>
        </p:nvSpPr>
        <p:spPr>
          <a:xfrm>
            <a:off x="382150" y="3093519"/>
            <a:ext cx="3346467" cy="442674"/>
          </a:xfrm>
          <a:prstGeom prst="roundRect">
            <a:avLst/>
          </a:prstGeom>
          <a:noFill/>
          <a:ln w="38100">
            <a:solidFill>
              <a:srgbClr val="FFC61E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Net Optical Density (</a:t>
            </a:r>
            <a:r>
              <a:rPr lang="en-US" sz="2000" b="1" dirty="0" err="1" smtClean="0"/>
              <a:t>netOD</a:t>
            </a:r>
            <a:r>
              <a:rPr lang="en-GB" sz="2000" b="1" baseline="-25000" dirty="0" smtClean="0"/>
              <a:t>k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442310" y="928414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Homogeneous irradiation of film strips with known doses </a:t>
            </a:r>
            <a:endParaRPr lang="en-GB" b="1" dirty="0"/>
          </a:p>
        </p:txBody>
      </p:sp>
      <p:sp>
        <p:nvSpPr>
          <p:cNvPr id="28" name="Cruz 27"/>
          <p:cNvSpPr/>
          <p:nvPr/>
        </p:nvSpPr>
        <p:spPr>
          <a:xfrm>
            <a:off x="2356687" y="1412425"/>
            <a:ext cx="360000" cy="360000"/>
          </a:xfrm>
          <a:prstGeom prst="plus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2861555" y="928412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Image acquisition using a flatbed colour scanner</a:t>
            </a:r>
            <a:endParaRPr lang="en-GB" b="1" dirty="0"/>
          </a:p>
        </p:txBody>
      </p:sp>
      <p:sp>
        <p:nvSpPr>
          <p:cNvPr id="30" name="Cruz 29"/>
          <p:cNvSpPr/>
          <p:nvPr/>
        </p:nvSpPr>
        <p:spPr>
          <a:xfrm>
            <a:off x="4755350" y="1404257"/>
            <a:ext cx="360000" cy="360000"/>
          </a:xfrm>
          <a:prstGeom prst="plus">
            <a:avLst/>
          </a:prstGeom>
          <a:noFill/>
          <a:ln w="38100">
            <a:solidFill>
              <a:srgbClr val="A326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331BCBC-BEF3-49B3-AFE3-585278D790B1}"/>
              </a:ext>
            </a:extLst>
          </p:cNvPr>
          <p:cNvSpPr txBox="1"/>
          <p:nvPr/>
        </p:nvSpPr>
        <p:spPr>
          <a:xfrm>
            <a:off x="5257632" y="928412"/>
            <a:ext cx="1748927" cy="1328023"/>
          </a:xfrm>
          <a:prstGeom prst="roundRect">
            <a:avLst/>
          </a:prstGeom>
          <a:noFill/>
          <a:ln w="38100">
            <a:solidFill>
              <a:srgbClr val="A32638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Film analysis in the three (R,G,B) colour channels (*)</a:t>
            </a:r>
            <a:endParaRPr lang="en-GB" b="1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16186" y="1204435"/>
            <a:ext cx="4500000" cy="360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1" r="8418"/>
          <a:stretch/>
        </p:blipFill>
        <p:spPr>
          <a:xfrm>
            <a:off x="3992407" y="2555184"/>
            <a:ext cx="4142004" cy="3579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379199" y="3756012"/>
                <a:ext cx="3252365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𝑛𝑒𝑡𝑂𝐷</m:t>
                              </m:r>
                            </m:e>
                          </m:acc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9" y="3756012"/>
                <a:ext cx="3252365" cy="6973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6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4799</TotalTime>
  <Words>1928</Words>
  <Application>Microsoft Office PowerPoint</Application>
  <PresentationFormat>Panorámica</PresentationFormat>
  <Paragraphs>499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MS Mincho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A. Damián</dc:creator>
  <cp:lastModifiedBy>Damián Domínguez</cp:lastModifiedBy>
  <cp:revision>338</cp:revision>
  <dcterms:created xsi:type="dcterms:W3CDTF">2018-06-05T12:00:00Z</dcterms:created>
  <dcterms:modified xsi:type="dcterms:W3CDTF">2019-07-15T23:52:46Z</dcterms:modified>
  <cp:contentStatus/>
</cp:coreProperties>
</file>